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6" r:id="rId5"/>
  </p:sldMasterIdLst>
  <p:notesMasterIdLst>
    <p:notesMasterId r:id="rId21"/>
  </p:notesMasterIdLst>
  <p:sldIdLst>
    <p:sldId id="281" r:id="rId6"/>
    <p:sldId id="275" r:id="rId7"/>
    <p:sldId id="287" r:id="rId8"/>
    <p:sldId id="269" r:id="rId9"/>
    <p:sldId id="280" r:id="rId10"/>
    <p:sldId id="288" r:id="rId11"/>
    <p:sldId id="289" r:id="rId12"/>
    <p:sldId id="285" r:id="rId13"/>
    <p:sldId id="276" r:id="rId14"/>
    <p:sldId id="283" r:id="rId15"/>
    <p:sldId id="286" r:id="rId16"/>
    <p:sldId id="278" r:id="rId17"/>
    <p:sldId id="282" r:id="rId18"/>
    <p:sldId id="263" r:id="rId19"/>
    <p:sldId id="284" r:id="rId20"/>
  </p:sldIdLst>
  <p:sldSz cx="9144000" cy="5143500" type="screen16x9"/>
  <p:notesSz cx="6669088" cy="97536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22C84"/>
    <a:srgbClr val="3333CC"/>
    <a:srgbClr val="7E3080"/>
    <a:srgbClr val="9900CC"/>
    <a:srgbClr val="265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803E7-8885-2AD9-864E-AC426E846745}" v="242" dt="2025-09-16T15:15:52.888"/>
    <p1510:client id="{65D613C7-135E-49DA-86DB-078EA5343141}" v="37" dt="2025-09-15T13:26:31.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8CBEFE1A-19F3-4E63-A4E6-9D0547CFDB49}" type="datetimeFigureOut">
              <a:rPr lang="nl-NL" smtClean="0"/>
              <a:t>1-10-2025</a:t>
            </a:fld>
            <a:endParaRPr lang="nl-NL"/>
          </a:p>
        </p:txBody>
      </p:sp>
      <p:sp>
        <p:nvSpPr>
          <p:cNvPr id="4" name="Tijdelijke aanduiding voor dia-afbeelding 3"/>
          <p:cNvSpPr>
            <a:spLocks noGrp="1" noRot="1" noChangeAspect="1"/>
          </p:cNvSpPr>
          <p:nvPr>
            <p:ph type="sldImg" idx="2"/>
          </p:nvPr>
        </p:nvSpPr>
        <p:spPr>
          <a:xfrm>
            <a:off x="82550" y="731838"/>
            <a:ext cx="6503988" cy="36576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0D729DD0-A30F-435D-877C-BA949FA7DA62}" type="slidenum">
              <a:rPr lang="nl-NL" smtClean="0"/>
              <a:t>‹nr.›</a:t>
            </a:fld>
            <a:endParaRPr lang="nl-NL"/>
          </a:p>
        </p:txBody>
      </p:sp>
    </p:spTree>
    <p:extLst>
      <p:ext uri="{BB962C8B-B14F-4D97-AF65-F5344CB8AC3E}">
        <p14:creationId xmlns:p14="http://schemas.microsoft.com/office/powerpoint/2010/main" val="81223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ovohaaglanden.nl/aanmelden/digitaal-aanmeld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ovo-werkomgeving.nl/details/newslette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gedeelte van de informatieavond gaat over de overstap van groep 8 naar het voortgezet onderwijs. </a:t>
            </a:r>
          </a:p>
          <a:p>
            <a:endParaRPr lang="nl-NL"/>
          </a:p>
          <a:p>
            <a:r>
              <a:rPr lang="nl-NL"/>
              <a:t>BOVO Haaglanden stelt hiervoor elk jaar een procedure op. De procedure geldt voor alle basisscholen en scholen voor voortgezet onderwijs in Den Haag, Leidschendam-Voorburg en Rijswijk.</a:t>
            </a:r>
          </a:p>
          <a:p>
            <a:endParaRPr lang="nl-NL"/>
          </a:p>
          <a:p>
            <a:r>
              <a:rPr lang="nl-NL"/>
              <a:t>1. Leerlingen uit groep 8 van de basisschool maken tussen 26 januari en 13 februari een doorstroomtoets. </a:t>
            </a:r>
          </a:p>
          <a:p>
            <a:r>
              <a:rPr lang="nl-NL"/>
              <a:t>2. Van 18 tot en met 31 maart melden leerlingen zich aan voor de middelbare school.</a:t>
            </a:r>
          </a:p>
          <a:p>
            <a:r>
              <a:rPr lang="nl-NL"/>
              <a:t>3. Digitaal aanmelden in POVO OT voor ouders (het ouderportaal) is de standaard.</a:t>
            </a:r>
            <a:endParaRPr lang="nl-NL" baseline="0"/>
          </a:p>
          <a:p>
            <a:endParaRPr lang="nl-NL"/>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1</a:t>
            </a:fld>
            <a:endParaRPr lang="nl-NL"/>
          </a:p>
        </p:txBody>
      </p:sp>
    </p:spTree>
    <p:extLst>
      <p:ext uri="{BB962C8B-B14F-4D97-AF65-F5344CB8AC3E}">
        <p14:creationId xmlns:p14="http://schemas.microsoft.com/office/powerpoint/2010/main" val="15292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Begin juni, als de eerste en tweede ronde van aanmelden, behandelen en toelaten zijn afgerond, hebben bijna alle basisschoolverlaters een plek op het vo gevonden. Vanaf 10 juni 2026 start de restperiode tot de zomervakantie, waarin de laatste leerlingen nog een plek kunnen vinden. Ook kunnen leerlingen van school of klas wisselen, bijvoorbeeld omdat zij een hogere plek op hun voorkeurslijst kunnen krijgen. In deze periode zijn er waarschijnlijk toch nog ouders met een dubbel aanbod (binnen en buiten de regio) die nog een keuze maken voor een school, waardoor er plekken die eerst bezet waren weer vrijvallen. Ook komt het voor dat ouders de regio nog in of uit verhuizen waardoor zich wijzigingen voordoen in de bezetting van plekken.</a:t>
            </a:r>
          </a:p>
          <a:p>
            <a:endParaRPr lang="nl-NL" sz="1200" kern="1200">
              <a:solidFill>
                <a:schemeClr val="tx1"/>
              </a:solidFill>
              <a:latin typeface="+mn-lt"/>
              <a:ea typeface="+mn-ea"/>
              <a:cs typeface="+mn-cs"/>
            </a:endParaRPr>
          </a:p>
          <a:p>
            <a:r>
              <a:rPr lang="nl-NL" sz="1200" kern="1200">
                <a:solidFill>
                  <a:schemeClr val="tx1"/>
                </a:solidFill>
                <a:latin typeface="+mn-lt"/>
                <a:ea typeface="+mn-ea"/>
                <a:cs typeface="+mn-cs"/>
              </a:rPr>
              <a:t>Aanmelden in deze periode is op volgorde van binnenkomst, behalve op de eerste dag van aanmelden, 10 juni 2026. Om te voorkomen dat het dringen wordt bij populaire scholen tellen alle aanmeldingen die binnen komen op deze dag (tot 17.00 uur) als gelijktijdig binnengekomen. Mocht een middelbare school teveel aanmeldingen krijgen, dan vindt loting plaats. Ouders horen dat uiterlijk donderdag 11 juni om 10.00 uur. De loting bepaalt niet de volgorde van toelating, maar de volgorde waarop de middelbare school het dossier bekijkt om te bepalen of de leerling toelaatbaar is.</a:t>
            </a:r>
          </a:p>
          <a:p>
            <a:endParaRPr lang="nl-NL" sz="1200" kern="1200">
              <a:solidFill>
                <a:schemeClr val="tx1"/>
              </a:solidFill>
              <a:latin typeface="+mn-lt"/>
              <a:ea typeface="+mn-ea"/>
              <a:cs typeface="+mn-cs"/>
            </a:endParaRPr>
          </a:p>
          <a:p>
            <a:r>
              <a:rPr lang="nl-NL"/>
              <a:t>In deze periode wordt daarom de capaciteit op scholen “live” bijgehouden op de Scholenwijzer. Hierdoor is voor iedereen zichtbaar waar capaciteit vrij is en dit zorgt voor transparantie over plaatsingsmogelijkheden. Op het moment dat een leerling zich meldt voor een plek verdwijnt deze weer van de website. Dit blijft zo tot begin van het nieuwe schooljaar.</a:t>
            </a:r>
          </a:p>
          <a:p>
            <a:endParaRPr lang="nl-NL"/>
          </a:p>
          <a:p>
            <a:r>
              <a:rPr lang="nl-NL"/>
              <a:t>In juni en juli gaan veel leerlingen kennismaken op hun nieuwe middelbare school.</a:t>
            </a:r>
          </a:p>
          <a:p>
            <a:endParaRPr lang="nl-NL"/>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13</a:t>
            </a:fld>
            <a:endParaRPr lang="nl-NL"/>
          </a:p>
        </p:txBody>
      </p:sp>
    </p:spTree>
    <p:extLst>
      <p:ext uri="{BB962C8B-B14F-4D97-AF65-F5344CB8AC3E}">
        <p14:creationId xmlns:p14="http://schemas.microsoft.com/office/powerpoint/2010/main" val="263983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 de website van BOVO Haaglanden is alle informatie over de procedure voor ouders te vinden</a:t>
            </a:r>
          </a:p>
          <a:p>
            <a:endParaRPr lang="nl-N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Link animatie BOVO Procedure: </a:t>
            </a:r>
            <a:r>
              <a:rPr kumimoji="0" lang="nl-NL" sz="1200" b="0" i="0" u="none" strike="noStrike" kern="1200" cap="none" spc="0" normalizeH="0" baseline="0" noProof="0">
                <a:ln>
                  <a:noFill/>
                </a:ln>
                <a:solidFill>
                  <a:prstClr val="black"/>
                </a:solidFill>
                <a:effectLst/>
                <a:uLnTx/>
                <a:uFillTx/>
                <a:latin typeface="Calibri"/>
                <a:ea typeface="+mn-ea"/>
                <a:cs typeface="+mn-cs"/>
              </a:rPr>
              <a:t>https://vimeo.com/868304096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Link video van advies tot aanmelden: https://vimeo.com/912279820</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endParaRPr lang="nl-NL" baseline="0"/>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14</a:t>
            </a:fld>
            <a:endParaRPr lang="nl-NL"/>
          </a:p>
        </p:txBody>
      </p:sp>
    </p:spTree>
    <p:extLst>
      <p:ext uri="{BB962C8B-B14F-4D97-AF65-F5344CB8AC3E}">
        <p14:creationId xmlns:p14="http://schemas.microsoft.com/office/powerpoint/2010/main" val="212564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15</a:t>
            </a:fld>
            <a:endParaRPr lang="nl-NL"/>
          </a:p>
        </p:txBody>
      </p:sp>
    </p:spTree>
    <p:extLst>
      <p:ext uri="{BB962C8B-B14F-4D97-AF65-F5344CB8AC3E}">
        <p14:creationId xmlns:p14="http://schemas.microsoft.com/office/powerpoint/2010/main" val="412158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Het is handig om te starten met de animatiefilm: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https://vimeo.com/868304096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lvl="0" algn="l"/>
            <a:r>
              <a:rPr lang="nl-NL"/>
              <a:t>Groep 8 is voor leerlingen een spannend jaar. De leerlingen zijn de oudste van de school, ze hebben een kamp, musical én krijgen een schooladvies voor het voortgezet onderwijs. Naar de middelbare school gaan betekent een grotere school met: verschillende docenten, meer zelfstandigheid, meer huiswerk en wisselende lestijden. </a:t>
            </a:r>
          </a:p>
          <a:p>
            <a:pPr lvl="0" algn="l"/>
            <a:endParaRPr lang="nl-NL"/>
          </a:p>
          <a:p>
            <a:pPr lvl="0" algn="l"/>
            <a:r>
              <a:rPr lang="nl-NL"/>
              <a:t>Op deze dia staan de belangrijkste onderwerpen die bij de overstap naar de middelbare school aan bod komen. Deze onderwerpen worden in de presentatie besproken. </a:t>
            </a:r>
          </a:p>
          <a:p>
            <a:pPr lvl="0" algn="l"/>
            <a:endParaRPr lang="nl-NL"/>
          </a:p>
          <a:p>
            <a:endParaRPr lang="nl-NL"/>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2</a:t>
            </a:fld>
            <a:endParaRPr lang="nl-NL"/>
          </a:p>
        </p:txBody>
      </p:sp>
    </p:spTree>
    <p:extLst>
      <p:ext uri="{BB962C8B-B14F-4D97-AF65-F5344CB8AC3E}">
        <p14:creationId xmlns:p14="http://schemas.microsoft.com/office/powerpoint/2010/main" val="275325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solidFill>
                  <a:schemeClr val="tx1"/>
                </a:solidFill>
              </a:rPr>
              <a:t>Dit tijdpad kun je downloaden en uitprinten: </a:t>
            </a:r>
            <a:r>
              <a:rPr lang="nl-NL">
                <a:solidFill>
                  <a:schemeClr val="tx1"/>
                </a:solidFill>
                <a:highlight>
                  <a:srgbClr val="FFFF00"/>
                </a:highlight>
              </a:rPr>
              <a:t>https://www.bovo-werkomgeving.nl?share=477b0551-e747-4a1d-97c0-7dee85e33014</a:t>
            </a:r>
          </a:p>
          <a:p>
            <a:endParaRPr lang="nl-NL">
              <a:solidFill>
                <a:schemeClr val="tx1"/>
              </a:solidFill>
            </a:endParaRPr>
          </a:p>
          <a:p>
            <a:r>
              <a:rPr lang="nl-NL">
                <a:solidFill>
                  <a:schemeClr val="tx1"/>
                </a:solidFill>
              </a:rPr>
              <a:t>De</a:t>
            </a:r>
            <a:r>
              <a:rPr lang="nl-NL" baseline="0">
                <a:solidFill>
                  <a:schemeClr val="tx1"/>
                </a:solidFill>
              </a:rPr>
              <a:t> procedure voor 2025-2026 heeft </a:t>
            </a:r>
            <a:r>
              <a:rPr lang="nl-NL" baseline="0"/>
              <a:t>een aantal stappen. Om de procedure inzichtelijk te maken voor ouders is de afbeelding hierboven gemaakt. </a:t>
            </a:r>
          </a:p>
          <a:p>
            <a:endParaRPr lang="nl-NL" baseline="0"/>
          </a:p>
          <a:p>
            <a:r>
              <a:rPr lang="nl-NL" baseline="0"/>
              <a:t>Aan de hand van deze afbeelding kun je in het kort vertellen hoe de overstap gaat verlopen in 5 periodes:</a:t>
            </a:r>
          </a:p>
          <a:p>
            <a:pPr marL="228600" indent="-228600">
              <a:buAutoNum type="arabicPeriod"/>
            </a:pPr>
            <a:r>
              <a:rPr lang="nl-NL" baseline="0"/>
              <a:t>Sep-dec: oriënteren via scholenwijzer.denhaag.nl, meer informatie over de procedure op de website van BOVO voor ouders (www.bovohaaglanden.nl)</a:t>
            </a:r>
          </a:p>
          <a:p>
            <a:pPr marL="228600" indent="-228600">
              <a:buAutoNum type="arabicPeriod"/>
            </a:pPr>
            <a:r>
              <a:rPr lang="nl-NL" baseline="0"/>
              <a:t>Jan-half mrt: oriënteren op het vo in twee periodes, account aanmaken voor het ouderportaal, voorlopig schooladvies geven, doorstroomtoets afnemen, definitief bsa geven en dossier compleet maken voor vo </a:t>
            </a:r>
          </a:p>
          <a:p>
            <a:pPr marL="228600" indent="-228600">
              <a:buAutoNum type="arabicPeriod"/>
            </a:pPr>
            <a:r>
              <a:rPr lang="nl-NL" baseline="0"/>
              <a:t>18 mrt-half mei: aanmeldperiode, toelaten en bericht met toelatingsbesluit</a:t>
            </a:r>
          </a:p>
          <a:p>
            <a:pPr marL="228600" indent="-228600">
              <a:buAutoNum type="arabicPeriod"/>
            </a:pPr>
            <a:r>
              <a:rPr lang="nl-NL" baseline="0"/>
              <a:t>Half mei-begin juni: aanmelden, loten, plaatsen tweede ronde voor als een leerling nog geen plek heeft</a:t>
            </a:r>
          </a:p>
          <a:p>
            <a:pPr marL="228600" indent="-228600">
              <a:buAutoNum type="arabicPeriod"/>
            </a:pPr>
            <a:r>
              <a:rPr lang="nl-NL" baseline="0">
                <a:solidFill>
                  <a:srgbClr val="FF0000"/>
                </a:solidFill>
              </a:rPr>
              <a:t>10 juni-zomer</a:t>
            </a:r>
            <a:r>
              <a:rPr lang="nl-NL" baseline="0"/>
              <a:t>: restronde, nog steeds mogelijk om aan te melden, of van school te veranderen, voor de zomer kijken op de nieuwe school</a:t>
            </a:r>
          </a:p>
          <a:p>
            <a:endParaRPr lang="nl-NL" baseline="0"/>
          </a:p>
          <a:p>
            <a:r>
              <a:rPr lang="nl-NL" u="none" baseline="0"/>
              <a:t>Tip: Print de afbeelding op A3-formaat en hang die zichtbaar op in de klas. Je kunt dan steeds de stappen aanwijzen op de afbeelding wanneer er informatie over wordt gegeven. Ook kunnen ze uitgedeeld worden aan ouders.</a:t>
            </a:r>
            <a:endParaRPr lang="nl-NL" u="none"/>
          </a:p>
        </p:txBody>
      </p:sp>
      <p:sp>
        <p:nvSpPr>
          <p:cNvPr id="4" name="Tijdelijke aanduiding voor dianummer 3"/>
          <p:cNvSpPr>
            <a:spLocks noGrp="1"/>
          </p:cNvSpPr>
          <p:nvPr>
            <p:ph type="sldNum" sz="quarter" idx="10"/>
          </p:nvPr>
        </p:nvSpPr>
        <p:spPr/>
        <p:txBody>
          <a:bodyPr/>
          <a:lstStyle/>
          <a:p>
            <a:fld id="{90B2374E-695B-4AA1-918F-8A2973BD10FF}"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163219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a:buFont typeface="Arial" panose="020B0604020202020204" pitchFamily="34" charset="0"/>
              <a:buNone/>
            </a:pPr>
            <a:r>
              <a:rPr lang="nl-NL"/>
              <a:t>Benadruk de voordelen van digitaal aanmelden (zie boven)</a:t>
            </a:r>
          </a:p>
          <a:p>
            <a:pPr marL="0" lvl="0" indent="0" algn="l">
              <a:buFont typeface="Arial" panose="020B0604020202020204" pitchFamily="34" charset="0"/>
              <a:buNone/>
            </a:pPr>
            <a:endParaRPr lang="nl-NL"/>
          </a:p>
          <a:p>
            <a:pPr marL="0" lvl="0" indent="0" algn="l">
              <a:buFont typeface="Arial" panose="020B0604020202020204" pitchFamily="34" charset="0"/>
              <a:buNone/>
            </a:pPr>
            <a:r>
              <a:rPr lang="nl-NL"/>
              <a:t>Het</a:t>
            </a:r>
            <a:r>
              <a:rPr lang="nl-NL" baseline="0"/>
              <a:t> is belangrijk dat de NAW gegevens van de ouder(s) goed vermeld staan in POVO OT voor het digitaal aanmelden en voor vermelding in het OKR.</a:t>
            </a:r>
          </a:p>
          <a:p>
            <a:pPr marL="171450" lvl="0" indent="-171450" algn="l">
              <a:buFont typeface="Arial" panose="020B0604020202020204" pitchFamily="34" charset="0"/>
              <a:buChar char="•"/>
            </a:pPr>
            <a:endParaRPr lang="nl-NL" baseline="0"/>
          </a:p>
          <a:p>
            <a:pPr marL="0" lvl="0" indent="0" algn="l">
              <a:buFont typeface="Arial" panose="020B0604020202020204" pitchFamily="34" charset="0"/>
              <a:buNone/>
            </a:pPr>
            <a:r>
              <a:rPr lang="nl-NL" sz="1200" b="1" kern="1200" baseline="0">
                <a:solidFill>
                  <a:schemeClr val="tx1"/>
                </a:solidFill>
                <a:latin typeface="+mn-lt"/>
                <a:ea typeface="+mn-ea"/>
                <a:cs typeface="+mn-cs"/>
              </a:rPr>
              <a:t>Digitaal aanmelden via het ouderportaal is de standaard, er zijn enkele uitzonderingen: leerlingen met het schooladvies pro, vso, kopklas en </a:t>
            </a:r>
            <a:r>
              <a:rPr lang="nl-NL" sz="1200" b="1" kern="1200" baseline="0" err="1">
                <a:solidFill>
                  <a:schemeClr val="tx1"/>
                </a:solidFill>
                <a:latin typeface="+mn-lt"/>
                <a:ea typeface="+mn-ea"/>
                <a:cs typeface="+mn-cs"/>
              </a:rPr>
              <a:t>isk</a:t>
            </a:r>
            <a:r>
              <a:rPr lang="nl-NL" sz="1200" kern="1200" baseline="0">
                <a:solidFill>
                  <a:schemeClr val="tx1"/>
                </a:solidFill>
                <a:latin typeface="+mn-lt"/>
                <a:ea typeface="+mn-ea"/>
                <a:cs typeface="+mn-cs"/>
              </a:rPr>
              <a:t>, zij melden aan met een papieren formulier. Ook kunnen ouders principieel bezwaar hebben tegen digitaal aanmelden.</a:t>
            </a:r>
          </a:p>
          <a:p>
            <a:pPr marL="0" lvl="0" indent="0" algn="l">
              <a:buFont typeface="Arial" panose="020B0604020202020204" pitchFamily="34" charset="0"/>
              <a:buNone/>
            </a:pPr>
            <a:endParaRPr lang="nl-NL" baseline="0"/>
          </a:p>
          <a:p>
            <a:r>
              <a:rPr lang="nl-NL" sz="1200" kern="1200">
                <a:solidFill>
                  <a:schemeClr val="tx1"/>
                </a:solidFill>
                <a:effectLst/>
                <a:latin typeface="+mn-lt"/>
                <a:ea typeface="+mn-ea"/>
                <a:cs typeface="+mn-cs"/>
              </a:rPr>
              <a:t>De aanmelding van leerlingen gaat vanaf dit schooljaar via een ouderportaal van Onderwijs Transparant. Waar dit voorheen alleen op een computer en/of een laptop kon, kan dit nu ook op een mobiele telefoon.</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Afgelopen jaar was de communicatie over de aanmelding en de aanmelding zelf gekoppeld in één ouderrol. In het nieuwe ouderportaal worden deze losgekoppeld. Er komen nu twee rollen:</a:t>
            </a:r>
          </a:p>
          <a:p>
            <a:pPr marL="171450" lvl="0" indent="-171450">
              <a:buFontTx/>
              <a:buChar char="-"/>
            </a:pPr>
            <a:r>
              <a:rPr lang="nl-NL" sz="1200" kern="1200">
                <a:solidFill>
                  <a:schemeClr val="tx1"/>
                </a:solidFill>
                <a:effectLst/>
                <a:latin typeface="+mn-lt"/>
                <a:ea typeface="+mn-ea"/>
                <a:cs typeface="+mn-cs"/>
              </a:rPr>
              <a:t>een inzagerol: de ouder heeft hiermee alleen inzicht in gegevens (zoals OKR en plaatsing);</a:t>
            </a:r>
          </a:p>
          <a:p>
            <a:pPr marL="171450" lvl="0" indent="-171450">
              <a:buFontTx/>
              <a:buChar char="-"/>
            </a:pPr>
            <a:r>
              <a:rPr lang="nl-NL" sz="1200" kern="1200">
                <a:solidFill>
                  <a:schemeClr val="tx1"/>
                </a:solidFill>
                <a:effectLst/>
                <a:latin typeface="+mn-lt"/>
                <a:ea typeface="+mn-ea"/>
                <a:cs typeface="+mn-cs"/>
              </a:rPr>
              <a:t>een aanmeldrol: de ouder gebruikt deze om de leerling aan te melden. Iedere ouder kan in principe een ouderrol krijgen, afhankelijk van wettelijke vertegenwoordiging. Bij situaties waarin het niet helder geregistreerd is wie de wettelijk vertegenwoordiger is in het OKR, kan geen aanmeldrol worden uitgegeven.</a:t>
            </a:r>
          </a:p>
          <a:p>
            <a:pPr marL="0" lvl="0" indent="0">
              <a:buFontTx/>
              <a:buNone/>
            </a:pP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De boodschap op de voorlichtingsavond voor de ouders van groep 8 kan zijn:</a:t>
            </a:r>
          </a:p>
          <a:p>
            <a:r>
              <a:rPr lang="nl-NL" sz="1200" kern="1200">
                <a:solidFill>
                  <a:schemeClr val="tx1"/>
                </a:solidFill>
                <a:effectLst/>
                <a:latin typeface="+mn-lt"/>
                <a:ea typeface="+mn-ea"/>
                <a:cs typeface="+mn-cs"/>
              </a:rPr>
              <a:t> “Er komt een ouderportaal. U ontvangt op termijn een code waarmee u digitaal aanmeldt of alleen inzage krijgt.”</a:t>
            </a:r>
          </a:p>
          <a:p>
            <a:r>
              <a:rPr lang="nl-NL" sz="1200" kern="1200">
                <a:solidFill>
                  <a:schemeClr val="tx1"/>
                </a:solidFill>
                <a:effectLst/>
                <a:latin typeface="+mn-lt"/>
                <a:ea typeface="+mn-ea"/>
                <a:cs typeface="+mn-cs"/>
              </a:rPr>
              <a:t>Er hoeft bij de ouderavond geen communicatiekeuze meer te worden vastgelegd. Uitvragen wie welke rol wenst, als dit als handig wordt ervaren, kan wel. In dat geval is een digitaal aanmelden keuzeformulier beschikbaar.</a:t>
            </a:r>
          </a:p>
          <a:p>
            <a:pPr marL="0" lvl="0" indent="0">
              <a:buFontTx/>
              <a:buNone/>
            </a:pPr>
            <a:endParaRPr lang="nl-NL" sz="1200" kern="1200">
              <a:solidFill>
                <a:schemeClr val="tx1"/>
              </a:solidFill>
              <a:effectLst/>
              <a:latin typeface="+mn-lt"/>
              <a:ea typeface="+mn-ea"/>
              <a:cs typeface="+mn-cs"/>
            </a:endParaRPr>
          </a:p>
          <a:p>
            <a:pPr marL="0" lvl="0" indent="0">
              <a:buFontTx/>
              <a:buNone/>
            </a:pPr>
            <a:r>
              <a:rPr lang="nl-NL" sz="1200" kern="1200">
                <a:solidFill>
                  <a:schemeClr val="tx1"/>
                </a:solidFill>
                <a:effectLst/>
                <a:latin typeface="+mn-lt"/>
                <a:ea typeface="+mn-ea"/>
                <a:cs typeface="+mn-cs"/>
              </a:rPr>
              <a:t>Meer informatie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aseline="0"/>
              <a:t>Zie voor uitgebreide informatie over digitaal aanmelden de online werkomgeving: https://www.bovo-werkomgeving.nl?share=98fa12c2-c243-47e4-9fc5-7416f6e688ae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aseline="0"/>
              <a:t>Verwijs ouders naar de BOVO website: </a:t>
            </a:r>
            <a:r>
              <a:rPr lang="nl-NL">
                <a:hlinkClick r:id="rId3"/>
              </a:rPr>
              <a:t>Digitaal aanmelden - BOVO Haaglanden</a:t>
            </a:r>
            <a:endParaRPr lang="nl-NL"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baseline="0"/>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5</a:t>
            </a:fld>
            <a:endParaRPr lang="nl-NL"/>
          </a:p>
        </p:txBody>
      </p:sp>
    </p:spTree>
    <p:extLst>
      <p:ext uri="{BB962C8B-B14F-4D97-AF65-F5344CB8AC3E}">
        <p14:creationId xmlns:p14="http://schemas.microsoft.com/office/powerpoint/2010/main" val="390961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a:buFont typeface="Arial" panose="020B0604020202020204" pitchFamily="34" charset="0"/>
              <a:buNone/>
            </a:pPr>
            <a:r>
              <a:rPr lang="nl-NL"/>
              <a:t>Tussen 10 en 31 januari krijgt de leerling een voorlopig schooladvies. Daaropvolgend is in de ouderrol een oriëntatieformulier met bijbehorende scholenlijst te vinden. Op het oriëntatieformulier</a:t>
            </a:r>
            <a:r>
              <a:rPr lang="nl-NL" baseline="0"/>
              <a:t> staat het (voorlopige) </a:t>
            </a:r>
            <a:r>
              <a:rPr lang="nl-NL"/>
              <a:t>basisschooladvies. Het basisschooladvies geeft aan op welk</a:t>
            </a:r>
            <a:r>
              <a:rPr lang="nl-NL" baseline="0"/>
              <a:t> niveau het kind zich kan aanmelden. </a:t>
            </a:r>
          </a:p>
          <a:p>
            <a:pPr marL="0" lvl="0" indent="0" algn="l">
              <a:buFont typeface="Arial" panose="020B0604020202020204" pitchFamily="34" charset="0"/>
              <a:buNone/>
            </a:pPr>
            <a:endParaRPr lang="nl-NL"/>
          </a:p>
          <a:p>
            <a:pPr marL="0" lvl="0" indent="0" algn="l">
              <a:buFont typeface="Arial" panose="020B0604020202020204" pitchFamily="34" charset="0"/>
              <a:buNone/>
            </a:pPr>
            <a:r>
              <a:rPr lang="nl-NL"/>
              <a:t>Op </a:t>
            </a:r>
            <a:r>
              <a:rPr lang="nl-NL" baseline="0"/>
              <a:t>de website scholenwijzer.denhaag.nl is alle informatie over de middelbare scholen te vinden. Ook verwijzingen naar de websites van de scholen zelf en andere relevante websites (zoals passend onderwijs). Als je je postcode invult, zie je de fietsafstand van huis naar school.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a:t>Direct na de kerstvakantie start de eerste oriëntatieperiode van het vo met open dagen, avonden en voorlichtingen. In deze periode organiseren middelbare scholen open dagen</a:t>
            </a:r>
            <a:r>
              <a:rPr lang="nl-NL" baseline="0"/>
              <a:t> en informatie</a:t>
            </a:r>
            <a:r>
              <a:rPr lang="nl-NL"/>
              <a:t>avonden. Deze staan vermeld op de Scholenwijzer en op de websites van de scholen zelf. </a:t>
            </a:r>
            <a:r>
              <a:rPr lang="nl-NL" baseline="0"/>
              <a:t>Er is op de Scholenwijzer een uitgebreide zoekmogelijkheid op soort, datum en locatie van de voorlichtingsactiviteit voor ouders gemaakt. Met behulp van ‘hartjes’ kunnen ze een favorietenlijst maken. De oriëntatieperiode is als volgt ingedeeld: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baseline="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a:t>Na de kerstvakantie en tot de aanmeldperiode (week 2, 3, 4, 9, 10 en 11) de afnameperiode van de doorstroomtoets en voorjaarsvakantie in week 8 uitgezonderd, kunnen de volgende wervingsactiviteiten plaatsvinden: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Voorlichtingsavonden voor ouders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Voorlichtingsavonden voor ouders en leerlingen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Open avonden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Open dagen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a:t>Tijdens afname van de doorstroomtoets (week 5, 6 en 7), kunnen de volgende wervingsactiviteiten plaatsvinden: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Voorlichtingsavonden alleen voor ouders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Alleen op zaterdag open dagen</a:t>
            </a:r>
          </a:p>
          <a:p>
            <a:pPr marL="0" lvl="0" indent="0" algn="l">
              <a:buFont typeface="Arial" panose="020B0604020202020204" pitchFamily="34" charset="0"/>
              <a:buNone/>
            </a:pPr>
            <a:endParaRPr lang="nl-NL" baseline="0"/>
          </a:p>
          <a:p>
            <a:pPr marL="0" lvl="0" indent="0" algn="l">
              <a:buFont typeface="Arial" panose="020B0604020202020204" pitchFamily="34" charset="0"/>
              <a:buNone/>
            </a:pPr>
            <a:r>
              <a:rPr lang="nl-NL" baseline="0"/>
              <a:t>Voor leerlingen die naar het praktijkonderwijs gaan geldt dat zij vanaf 1 november naar open dagen en kennismakingsgesprekken kunnen gaan. </a:t>
            </a:r>
            <a:r>
              <a:rPr lang="nl-NL" b="1" baseline="0"/>
              <a:t>Zorg er dan wel voor dat zij een voorlopig BSA en oriëntatieformulier (op papier) en scholenlijst op tijd meekrijgen. </a:t>
            </a:r>
            <a:r>
              <a:rPr lang="nl-NL" baseline="0"/>
              <a:t>Informatie hierover staat op de websites van de praktijkscholen.</a:t>
            </a:r>
          </a:p>
          <a:p>
            <a:pPr lvl="0" algn="l"/>
            <a:endParaRPr lang="nl-NL"/>
          </a:p>
          <a:p>
            <a:pPr lvl="0" algn="l"/>
            <a:r>
              <a:rPr lang="nl-NL"/>
              <a:t>Wanneer de school nog twijfelt over het schooladvies, adviseer ouders dan zich breder te oriënteren, na </a:t>
            </a:r>
            <a:r>
              <a:rPr lang="nl-NL" b="1"/>
              <a:t>uitslag</a:t>
            </a:r>
            <a:r>
              <a:rPr lang="nl-NL"/>
              <a:t> van de doorstroomtoets in maart is er geen mogelijk meer voor het bezoeken van open dagen.</a:t>
            </a:r>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8</a:t>
            </a:fld>
            <a:endParaRPr lang="nl-NL"/>
          </a:p>
        </p:txBody>
      </p:sp>
    </p:spTree>
    <p:extLst>
      <p:ext uri="{BB962C8B-B14F-4D97-AF65-F5344CB8AC3E}">
        <p14:creationId xmlns:p14="http://schemas.microsoft.com/office/powerpoint/2010/main" val="98056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aseline="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a:t>Basisscholen</a:t>
            </a:r>
            <a:r>
              <a:rPr lang="nl-NL" baseline="0"/>
              <a:t> maken een onderwijskundig rapport. De basisschool deelt de inhoud van het onderwijskundig rapport met ouders. Er staat bijvoorbeeld in of de leerling extra ondersteuning nodig heeft op het vo. Ouders kunnen zelf hun zienswijze toevoegen aan het OKR.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baseline="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a:t>Tussen 26 januari en 14 februari wordt de doorstroomtoets afgenomen. Dit vormt een tweede gegeven waarop het definitief basisschooladvies gebaseerd wordt. Als de uitslag van de doorstroomtoets hoger is dan het voorlopige advies wordt het definitieve advies naar boven bijgesteld, tenzij dit niet in het belang van de leerling 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a:t>Na uitslag van de doorstroomtoets (deze komt tussen 3 en 15 maart) krijgt de leerling een definitief schooladvies. Dit kan uiterlijk op 24 maart 2026. </a:t>
            </a:r>
            <a:endParaRPr lang="nl-NL"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Zienswijze is een manier om een eigen mening toe te voegen aan het OKR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In het kort: je maakt het OKR definitief. Ouders krijgen inzage en kunnen dan de zienswijze (al dan niet met jouw hulp) toevoegen als losse pdf. Ouders kunnen in het ouderportaal, na het definitief maken en vrijgeven van het OKR, zelf een digitale zienswijze toevoegen, ouders die op papier aanmelden moeten van de school een geprinte versie van het OKR en een sjabloon voor de zienswijze ontvangen.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a:p>
          <a:p>
            <a:pPr marL="0" marR="0" indent="0" algn="l" defTabSz="9144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9</a:t>
            </a:fld>
            <a:endParaRPr lang="nl-NL"/>
          </a:p>
        </p:txBody>
      </p:sp>
    </p:spTree>
    <p:extLst>
      <p:ext uri="{BB962C8B-B14F-4D97-AF65-F5344CB8AC3E}">
        <p14:creationId xmlns:p14="http://schemas.microsoft.com/office/powerpoint/2010/main" val="138801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 meer informatie over Lwoo – zie BOVO nieuwsbrief van 5-9-2025 met informatie over het ingaan van lwoo-opting out en de consequenties daarvan voor po en vo: </a:t>
            </a:r>
            <a:r>
              <a:rPr lang="nl-NL" err="1">
                <a:hlinkClick r:id="rId3"/>
              </a:rPr>
              <a:t>Bovo</a:t>
            </a:r>
            <a:r>
              <a:rPr lang="nl-NL">
                <a:hlinkClick r:id="rId3"/>
              </a:rPr>
              <a:t> online werkomgeving</a:t>
            </a:r>
            <a:endParaRPr lang="nl-NL"/>
          </a:p>
          <a:p>
            <a:endParaRPr lang="nl-NL"/>
          </a:p>
          <a:p>
            <a:r>
              <a:rPr lang="nl-NL"/>
              <a:t>Passend onderwijs is bedoeld om zo veel mogelijk leerlingen op een school te krijgen, die aansluit bij hun ondersteuningsbehoefte. </a:t>
            </a:r>
          </a:p>
          <a:p>
            <a:endParaRPr lang="nl-NL"/>
          </a:p>
          <a:p>
            <a:r>
              <a:rPr lang="nl-NL"/>
              <a:t>Er zijn 3 soorten</a:t>
            </a:r>
            <a:r>
              <a:rPr lang="nl-NL" baseline="0"/>
              <a:t> ondersteuning:</a:t>
            </a:r>
            <a:endParaRPr lang="nl-NL"/>
          </a:p>
          <a:p>
            <a:r>
              <a:rPr lang="nl-NL"/>
              <a:t>1. Basisondersteuning: minimale ondersteuning die alle scholen bieden.</a:t>
            </a:r>
          </a:p>
          <a:p>
            <a:r>
              <a:rPr lang="nl-NL"/>
              <a:t>2. Extra ondersteuning: ondersteuning binnen het regulier onderwijs, die meer omvat dan de basisondersteuning. </a:t>
            </a:r>
          </a:p>
          <a:p>
            <a:r>
              <a:rPr lang="nl-NL"/>
              <a:t>3. Diepte ondersteuning: ondersteuning binnen het speciaal (voortgezet) onderwijs.</a:t>
            </a:r>
          </a:p>
          <a:p>
            <a:endParaRPr lang="nl-NL"/>
          </a:p>
          <a:p>
            <a:r>
              <a:rPr lang="nl-NL"/>
              <a:t>Let op:</a:t>
            </a:r>
            <a:r>
              <a:rPr lang="nl-NL" baseline="0"/>
              <a:t> </a:t>
            </a:r>
            <a:r>
              <a:rPr lang="nl-NL"/>
              <a:t>de extra ondersteuning verschilt per vo-school en staat beschreven in het schoolondersteuningsprofiel,</a:t>
            </a:r>
            <a:r>
              <a:rPr lang="nl-NL" baseline="0"/>
              <a:t> www.swvzhw.nl.</a:t>
            </a:r>
            <a:endParaRPr lang="nl-NL"/>
          </a:p>
          <a:p>
            <a:r>
              <a:rPr lang="nl-NL" altLang="nl-NL" sz="1200"/>
              <a:t>De basisschool bespreekt de benodigde ondersteuning met ouders en beschrijft dit in het onderwijskundig rapport. Ouders nemen de ondersteuningsbehoefte mee bij de oriëntatie op het vo. Zij worden zo vroeg mogelijk in het proces betrokken. Om voorafgaand aan de aanmelding gegevens van de leerling te delen met het vo is toestemming van ouders nodig.</a:t>
            </a:r>
            <a:br>
              <a:rPr lang="nl-NL" altLang="nl-NL" sz="1200"/>
            </a:br>
            <a:endParaRPr lang="nl-NL" altLang="nl-NL" sz="1200"/>
          </a:p>
          <a:p>
            <a:r>
              <a:rPr lang="nl-NL" altLang="nl-NL" sz="1200"/>
              <a:t>Een leerling met een extra ondersteuningsbehoefte, kan door een middelbare school worden afgewezen als de benodigde</a:t>
            </a:r>
            <a:r>
              <a:rPr lang="nl-NL" altLang="nl-NL" sz="1200" baseline="0"/>
              <a:t> </a:t>
            </a:r>
            <a:r>
              <a:rPr lang="nl-NL" altLang="nl-NL" sz="1200"/>
              <a:t>ondersteuning niet in het schoolondersteuningsprofiel van de school past. De eerste middelbare school op de voorkeurslijst heeft zorgplicht en</a:t>
            </a:r>
            <a:r>
              <a:rPr lang="nl-NL" altLang="nl-NL" sz="1200" baseline="0"/>
              <a:t> zoekt in overleg met de ouders naar een andere passende school. Het samenwerkingsverband vo helpt ouders en middelbare scholen bij dit proces.</a:t>
            </a:r>
            <a:endParaRPr lang="nl-NL" altLang="nl-NL" sz="1200"/>
          </a:p>
          <a:p>
            <a:endParaRPr lang="nl-NL"/>
          </a:p>
          <a:p>
            <a:endParaRPr lang="nl-NL"/>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10</a:t>
            </a:fld>
            <a:endParaRPr lang="nl-NL"/>
          </a:p>
        </p:txBody>
      </p:sp>
    </p:spTree>
    <p:extLst>
      <p:ext uri="{BB962C8B-B14F-4D97-AF65-F5344CB8AC3E}">
        <p14:creationId xmlns:p14="http://schemas.microsoft.com/office/powerpoint/2010/main" val="372521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a:buFont typeface="Arial" panose="020B0604020202020204" pitchFamily="34" charset="0"/>
              <a:buNone/>
            </a:pPr>
            <a:r>
              <a:rPr lang="nl-NL" sz="1200" b="1" kern="1200" baseline="0">
                <a:solidFill>
                  <a:schemeClr val="tx1"/>
                </a:solidFill>
                <a:latin typeface="+mn-lt"/>
                <a:ea typeface="+mn-ea"/>
                <a:cs typeface="+mn-cs"/>
              </a:rPr>
              <a:t>Digitaal aanmelden via het ouderportaal is de standaard, er zijn enkele uitzonderingen: leerlingen met het schooladvies pro, vso, kopklas en </a:t>
            </a:r>
            <a:r>
              <a:rPr lang="nl-NL" sz="1200" b="1" kern="1200" baseline="0" err="1">
                <a:solidFill>
                  <a:schemeClr val="tx1"/>
                </a:solidFill>
                <a:latin typeface="+mn-lt"/>
                <a:ea typeface="+mn-ea"/>
                <a:cs typeface="+mn-cs"/>
              </a:rPr>
              <a:t>isk</a:t>
            </a:r>
            <a:r>
              <a:rPr lang="nl-NL" sz="1200" kern="1200" baseline="0">
                <a:solidFill>
                  <a:schemeClr val="tx1"/>
                </a:solidFill>
                <a:latin typeface="+mn-lt"/>
                <a:ea typeface="+mn-ea"/>
                <a:cs typeface="+mn-cs"/>
              </a:rPr>
              <a:t>, zij melden aan met een papieren formulier. Ook kunnen ouders principieel bezwaar hebben tegen digitaal aanmelden.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a:t>Aanmelden kan vanaf maandag 18 maart mits het definitieve schooladvies gegeven is. De ouder meldt de leerling op basis van dit advies digitaal aan en vult de voorkeurslijst in. Ouders</a:t>
            </a:r>
            <a:r>
              <a:rPr lang="nl-NL" baseline="0"/>
              <a:t> vullen op deze lijst, afhankelijk van het definitieve advies een aantal scholen in. Het advies van de schoolbesturen is om voor vmbo 4, voor havo 6 en voor vwo 8 scholen op de lijst te zetten. Meer of minder scholen invullen mag ook, maar liever meer. Dat vergroot de kans op plaatsing op een van de scholen op de lijst.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aseline="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aseline="0"/>
              <a:t>De schoolbesturen adviseren een minimum aantal scholen op de voorkeurslijst. </a:t>
            </a:r>
            <a:r>
              <a:rPr lang="nl-NL" b="1" baseline="0"/>
              <a:t>Er is echter geen plaatsingsgarantie in onze regio</a:t>
            </a:r>
            <a:r>
              <a:rPr lang="nl-NL" baseline="0"/>
              <a:t> en het is geen verplichting om dit minimum aan te houden. Een ouder moet geen scholen op de lijst zetten waar het kind niet heen wil. Er bestaat namelijk een kans dat de leerling op een lagere schoolkeuze gematcht wordt bij de centrale loting en matching. Veel leerlingen kunnen terecht op de school van eerste voorkeur, maar er is altijd een kans dat plaatsing niet lukt. Garanties zoals ‘op die school wordt nooit geloot’ kunnen we niet geven.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aseline="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a:t>Let op voor de leerkracht: alle leerlingen, ook passend onderwijs leerlingen melden aan tussen 18 en 31 maart. Sommige scholen zullen decentraal loten. De passend onderwijs leerlingen gaan bij uitloting niet mee in de centrale loting en matching, maar worden met maatwerk geplaatst. Dit geldt dus ook voor praktijkonderwijs.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a:t>Alleen leerlingen voor kopklas, </a:t>
            </a:r>
            <a:r>
              <a:rPr lang="nl-NL" baseline="0" err="1"/>
              <a:t>isk</a:t>
            </a:r>
            <a:r>
              <a:rPr lang="nl-NL" baseline="0"/>
              <a:t> en vso melden anders aan, daarvoor gelden andere procedures. </a:t>
            </a:r>
            <a:endParaRPr lang="nl-NL"/>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11</a:t>
            </a:fld>
            <a:endParaRPr lang="nl-NL"/>
          </a:p>
        </p:txBody>
      </p:sp>
    </p:spTree>
    <p:extLst>
      <p:ext uri="{BB962C8B-B14F-4D97-AF65-F5344CB8AC3E}">
        <p14:creationId xmlns:p14="http://schemas.microsoft.com/office/powerpoint/2010/main" val="30480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basisschooladvies bepaalt voor welk onderwijstype de leerling in aanmerking komt. De middelbare school bepaalt echter in welke brugklas een leerling geplaatst wordt.</a:t>
            </a:r>
            <a:r>
              <a:rPr lang="nl-NL" baseline="0"/>
              <a:t> Op de scholenwijzer.denhaag.nl zetten scholen welke </a:t>
            </a:r>
            <a:r>
              <a:rPr lang="nl-NL" baseline="0" err="1"/>
              <a:t>BSA’s</a:t>
            </a:r>
            <a:r>
              <a:rPr lang="nl-NL" baseline="0"/>
              <a:t> toelaatbaar zijn op de school. </a:t>
            </a:r>
            <a:endParaRPr lang="nl-NL"/>
          </a:p>
          <a:p>
            <a:endParaRPr lang="nl-NL"/>
          </a:p>
          <a:p>
            <a:r>
              <a:rPr lang="nl-NL"/>
              <a:t>Middelbare scholen mogen max. 3 voorrangsregels (broertjes/zusjes, kinderen van personeel en verwant onderwijsconcept;</a:t>
            </a:r>
            <a:r>
              <a:rPr lang="nl-NL" baseline="0"/>
              <a:t> Montessori, Dalton, Vrije School</a:t>
            </a:r>
            <a:r>
              <a:rPr lang="nl-NL"/>
              <a:t>) hanteren wanneer er meer leerlingen aanmelden dan er plaats is. Leerlingen met voorrang</a:t>
            </a:r>
            <a:r>
              <a:rPr lang="nl-NL" baseline="0"/>
              <a:t> krijgen dan eerst een plek. Als er dan nog plekken over zijn worden die verloot onder de andere leerlingen. </a:t>
            </a:r>
            <a:r>
              <a:rPr lang="nl-NL" b="1" baseline="0"/>
              <a:t>Let op dat voorrang alleen geldt in de eerste ronde en bij de school van eerste voorkeur.</a:t>
            </a:r>
            <a:endParaRPr lang="nl-NL" b="1"/>
          </a:p>
          <a:p>
            <a:r>
              <a:rPr lang="nl-NL" baseline="0"/>
              <a:t>De middelbare school bepaalt of ze voorrang verlenen. Kijk dus goed op de website van de school of een kind hiervoor in aanmerking komt. Neem bij twijfel even contact op met de school.</a:t>
            </a:r>
            <a:br>
              <a:rPr lang="nl-NL"/>
            </a:br>
            <a:endParaRPr lang="nl-NL"/>
          </a:p>
          <a:p>
            <a:r>
              <a:rPr lang="nl-NL"/>
              <a:t>Middelbare scholen proberen zoveel mogelijk leerlingen te plaatsen op de school van eerste keuze. Sommige leerlingen kunnen niet op de school van eerste keuze worden geplaatst. Dan gaat er een centrale loting en matching van start om de leerlingen te plaatsen op de 2</a:t>
            </a:r>
            <a:r>
              <a:rPr lang="nl-NL" baseline="30000"/>
              <a:t>e</a:t>
            </a:r>
            <a:r>
              <a:rPr lang="nl-NL"/>
              <a:t> , 3</a:t>
            </a:r>
            <a:r>
              <a:rPr lang="nl-NL" baseline="30000"/>
              <a:t>e</a:t>
            </a:r>
            <a:r>
              <a:rPr lang="nl-NL" baseline="0"/>
              <a:t> of</a:t>
            </a:r>
            <a:r>
              <a:rPr lang="nl-NL"/>
              <a:t> 4</a:t>
            </a:r>
            <a:r>
              <a:rPr lang="nl-NL" baseline="30000"/>
              <a:t>e</a:t>
            </a:r>
            <a:r>
              <a:rPr lang="nl-NL"/>
              <a:t> keuze enz. van hun voorkeurslijst. Dit is een systeem waarbij iedere leerling een lotnummer krijgt.</a:t>
            </a:r>
          </a:p>
          <a:p>
            <a:endParaRPr lang="nl-NL"/>
          </a:p>
          <a:p>
            <a:r>
              <a:rPr lang="nl-NL"/>
              <a:t>Let op: leerlingen met een extra ondersteuningsbehoefte of praktijkonderwijs</a:t>
            </a:r>
            <a:r>
              <a:rPr lang="nl-NL" baseline="0"/>
              <a:t> gaan niet mee in de centrale loting en matching maar worden met maatwerk behandeld (als zij niet op de school van eerste voorkeur terecht kunnen). Let op: lwoo leerlingen gaan vanaf dit jaar naar de reguliere loting en matching en niet naar het maatwerktraject.</a:t>
            </a:r>
            <a:endParaRPr lang="nl-NL"/>
          </a:p>
          <a:p>
            <a:endParaRPr lang="nl-NL"/>
          </a:p>
          <a:p>
            <a:r>
              <a:rPr lang="nl-NL" b="1"/>
              <a:t>Op 13 mei om 17:00 uur </a:t>
            </a:r>
            <a:r>
              <a:rPr lang="nl-NL"/>
              <a:t>worden de toelatingsbesluiten zichtbaar in POVO OT. Het grootste gedeelte van de leerlingen is dan geplaatst. Zie: https://www.bovo-werkomgeving.nl?share=00e2a551-6d59-446e-9caa-eba90e99878b</a:t>
            </a:r>
          </a:p>
          <a:p>
            <a:endParaRPr lang="nl-NL"/>
          </a:p>
          <a:p>
            <a:r>
              <a:rPr lang="nl-NL"/>
              <a:t>Afgelopen jaren is telkens meer dan 95% van de kinderen terecht gekomen op plek 1-3 van hun voorkeurslijst. Maar het kan in enkele</a:t>
            </a:r>
            <a:r>
              <a:rPr lang="nl-NL" baseline="0"/>
              <a:t> gevallen </a:t>
            </a:r>
            <a:r>
              <a:rPr lang="nl-NL"/>
              <a:t>voorkomen dat een leerling op geen van de scholen op de voorkeurslijst wordt geplaatst. Als dit</a:t>
            </a:r>
            <a:r>
              <a:rPr lang="nl-NL" baseline="0"/>
              <a:t> met een leerling uit je klas gebeurt is dit erg vervelend. In dat geval ontvang je van BOVO een bericht op 13 mei voorafgaand aan de bekendmaking van de toelatingsbesluiten. Hierin staat het verzoek om als groep 8 docent contact op te nemen met de ouders om uitleg te geven over het vervolgproces. Heb je hulp nodig bij het opvangen van deze leerling/ouder dan kun je contact met BOVO opnemen.</a:t>
            </a:r>
          </a:p>
          <a:p>
            <a:endParaRPr lang="nl-NL"/>
          </a:p>
          <a:p>
            <a:r>
              <a:rPr lang="nl-NL"/>
              <a:t>Deze leerling zal dan opnieuw </a:t>
            </a:r>
            <a:r>
              <a:rPr lang="nl-NL" sz="1200" kern="1200">
                <a:solidFill>
                  <a:schemeClr val="tx1"/>
                </a:solidFill>
                <a:latin typeface="+mn-lt"/>
                <a:ea typeface="+mn-ea"/>
                <a:cs typeface="+mn-cs"/>
              </a:rPr>
              <a:t>worden aangemeld in de tweede ronde (net als leerlingen die nog niet eerder waren aangemeld). Hiervoor moeten ouders met hun kind een nieuwe voorkeurslijst maken van scholen die nog plek hebben. Ze melden hun kind aan bij de school die dan de eerste voorkeur heeft (met het aanmeldformulier en voorkeurslijst). Deze tweede ronde van aanmelden is van 20 t/m 26 mei. Aanmelden kan in deze ronde alleen op de middelbare scholen die nog plek hebben. De capaciteit van de scholen wordt per niveau op de Scholenwijzer gepubliceerd. De capaciteit wordt op maandag 18 mei vanaf 17.00 zichtbaar.</a:t>
            </a:r>
          </a:p>
          <a:p>
            <a:endParaRPr lang="nl-NL" sz="1200" kern="1200">
              <a:solidFill>
                <a:schemeClr val="tx1"/>
              </a:solidFill>
              <a:latin typeface="+mn-lt"/>
              <a:ea typeface="+mn-ea"/>
              <a:cs typeface="+mn-cs"/>
            </a:endParaRPr>
          </a:p>
          <a:p>
            <a:r>
              <a:rPr lang="nl-NL" sz="1200" kern="1200">
                <a:solidFill>
                  <a:schemeClr val="tx1"/>
                </a:solidFill>
                <a:latin typeface="+mn-lt"/>
                <a:ea typeface="+mn-ea"/>
                <a:cs typeface="+mn-cs"/>
              </a:rPr>
              <a:t>Op 3 juni na 15.00 uur worden de toelatingsbesluiten zichtbaar in POVO OT en krijgen alle ouders van leerlingen die zich in ronde twee aangemeld hebben een toelatingsbericht.</a:t>
            </a:r>
            <a:br>
              <a:rPr lang="nl-NL" sz="1200" kern="1200">
                <a:solidFill>
                  <a:schemeClr val="tx1"/>
                </a:solidFill>
                <a:latin typeface="+mn-lt"/>
                <a:ea typeface="+mn-ea"/>
                <a:cs typeface="+mn-cs"/>
              </a:rPr>
            </a:br>
            <a:endParaRPr lang="nl-NL" sz="1200" kern="1200">
              <a:solidFill>
                <a:schemeClr val="tx1"/>
              </a:solidFill>
              <a:latin typeface="+mn-lt"/>
              <a:ea typeface="+mn-ea"/>
              <a:cs typeface="+mn-cs"/>
            </a:endParaRPr>
          </a:p>
          <a:p>
            <a:r>
              <a:rPr lang="nl-NL" sz="1200" kern="1200">
                <a:solidFill>
                  <a:schemeClr val="tx1"/>
                </a:solidFill>
                <a:latin typeface="+mn-lt"/>
                <a:ea typeface="+mn-ea"/>
                <a:cs typeface="+mn-cs"/>
              </a:rPr>
              <a:t>In deze ronde is er dus geen voorrang meer. Alle leerlingen worden in een keer gematcht. Passend onderwijsleerlingen worden in een nieuw maatwerktraject gematcht. </a:t>
            </a:r>
          </a:p>
        </p:txBody>
      </p:sp>
      <p:sp>
        <p:nvSpPr>
          <p:cNvPr id="4" name="Tijdelijke aanduiding voor dianummer 3"/>
          <p:cNvSpPr>
            <a:spLocks noGrp="1"/>
          </p:cNvSpPr>
          <p:nvPr>
            <p:ph type="sldNum" sz="quarter" idx="10"/>
          </p:nvPr>
        </p:nvSpPr>
        <p:spPr/>
        <p:txBody>
          <a:bodyPr/>
          <a:lstStyle/>
          <a:p>
            <a:fld id="{0D729DD0-A30F-435D-877C-BA949FA7DA62}" type="slidenum">
              <a:rPr lang="nl-NL" smtClean="0"/>
              <a:t>12</a:t>
            </a:fld>
            <a:endParaRPr lang="nl-NL"/>
          </a:p>
        </p:txBody>
      </p:sp>
    </p:spTree>
    <p:extLst>
      <p:ext uri="{BB962C8B-B14F-4D97-AF65-F5344CB8AC3E}">
        <p14:creationId xmlns:p14="http://schemas.microsoft.com/office/powerpoint/2010/main" val="32293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31692"/>
            <a:ext cx="9144000" cy="151180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74208" cy="4745736"/>
          </a:xfrm>
          <a:prstGeom prst="rect">
            <a:avLst/>
          </a:prstGeom>
        </p:spPr>
      </p:pic>
      <p:sp>
        <p:nvSpPr>
          <p:cNvPr id="2" name="Title 1"/>
          <p:cNvSpPr>
            <a:spLocks noGrp="1"/>
          </p:cNvSpPr>
          <p:nvPr>
            <p:ph type="ctrTitle" hasCustomPrompt="1"/>
          </p:nvPr>
        </p:nvSpPr>
        <p:spPr>
          <a:xfrm>
            <a:off x="720000" y="288000"/>
            <a:ext cx="4608000" cy="1620644"/>
          </a:xfrm>
        </p:spPr>
        <p:txBody>
          <a:bodyPr anchor="b" anchorCtr="0"/>
          <a:lstStyle>
            <a:lvl1pPr algn="l">
              <a:defRPr sz="42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720000" y="2017587"/>
            <a:ext cx="4608000" cy="720000"/>
          </a:xfrm>
        </p:spPr>
        <p:txBody>
          <a:bodyPr anchor="t" anchorCtr="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720000" y="2844000"/>
            <a:ext cx="2736000" cy="180000"/>
          </a:xfrm>
        </p:spPr>
        <p:txBody>
          <a:bodyPr/>
          <a:lstStyle>
            <a:lvl1pPr>
              <a:defRPr sz="1000"/>
            </a:lvl1pPr>
          </a:lstStyle>
          <a:p>
            <a:fld id="{35CFD2F0-EF60-464C-B7D7-A0E44E0B8B58}" type="datetimeFigureOut">
              <a:rPr lang="nl-NL" smtClean="0"/>
              <a:pPr/>
              <a:t>1-10-2025</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5" name="Picture Placeholder 2"/>
          <p:cNvSpPr>
            <a:spLocks noGrp="1" noChangeAspect="1"/>
          </p:cNvSpPr>
          <p:nvPr>
            <p:ph type="pic" idx="13"/>
          </p:nvPr>
        </p:nvSpPr>
        <p:spPr>
          <a:xfrm>
            <a:off x="0" y="0"/>
            <a:ext cx="9144000" cy="51435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7" name="Picture Placeholder 2"/>
          <p:cNvSpPr>
            <a:spLocks noGrp="1" noChangeAspect="1"/>
          </p:cNvSpPr>
          <p:nvPr>
            <p:ph type="pic" idx="14" hasCustomPrompt="1"/>
          </p:nvPr>
        </p:nvSpPr>
        <p:spPr>
          <a:xfrm>
            <a:off x="0" y="4262628"/>
            <a:ext cx="9144000" cy="880872"/>
          </a:xfrm>
          <a:blipFill>
            <a:blip r:embed="rId2"/>
            <a:stretch>
              <a:fillRect/>
            </a:stretch>
          </a:blipFill>
        </p:spPr>
        <p:txBody>
          <a:bodyPr lIns="360000" tIns="36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 </a:t>
            </a:r>
          </a:p>
        </p:txBody>
      </p:sp>
      <p:sp>
        <p:nvSpPr>
          <p:cNvPr id="2" name="Date Placeholder 1"/>
          <p:cNvSpPr>
            <a:spLocks noGrp="1"/>
          </p:cNvSpPr>
          <p:nvPr>
            <p:ph type="dt" sz="half" idx="10"/>
          </p:nvPr>
        </p:nvSpPr>
        <p:spPr/>
        <p:txBody>
          <a:bodyPr/>
          <a:lstStyle>
            <a:lvl1pPr>
              <a:defRPr>
                <a:solidFill>
                  <a:schemeClr val="tx2"/>
                </a:solidFill>
              </a:defRPr>
            </a:lvl1pPr>
          </a:lstStyle>
          <a:p>
            <a:fld id="{35CFD2F0-EF60-464C-B7D7-A0E44E0B8B58}" type="datetimeFigureOut">
              <a:rPr lang="nl-NL" smtClean="0"/>
              <a:pPr/>
              <a:t>1-10-2025</a:t>
            </a:fld>
            <a:endParaRPr lang="nl-NL"/>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nl-NL"/>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8001" y="1152000"/>
            <a:ext cx="3311999" cy="3240000"/>
          </a:xfrm>
        </p:spPr>
        <p:txBody>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1-10-2025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p:cNvSpPr>
            <a:spLocks noGrp="1"/>
          </p:cNvSpPr>
          <p:nvPr>
            <p:ph type="title"/>
          </p:nvPr>
        </p:nvSpPr>
        <p:spPr>
          <a:xfrm>
            <a:off x="540000" y="144000"/>
            <a:ext cx="6840000" cy="792000"/>
          </a:xfrm>
        </p:spPr>
        <p:txBody>
          <a:bodyPr/>
          <a:lstStyle/>
          <a:p>
            <a:r>
              <a:rPr lang="nl-NL"/>
              <a:t>Klik om de stijl te bewerken</a:t>
            </a:r>
            <a:endParaRPr lang="en-US"/>
          </a:p>
        </p:txBody>
      </p:sp>
      <p:sp>
        <p:nvSpPr>
          <p:cNvPr id="9" name="Picture Placeholder 2"/>
          <p:cNvSpPr>
            <a:spLocks noGrp="1"/>
          </p:cNvSpPr>
          <p:nvPr>
            <p:ph type="pic" idx="13"/>
          </p:nvPr>
        </p:nvSpPr>
        <p:spPr>
          <a:xfrm>
            <a:off x="540001" y="1151999"/>
            <a:ext cx="3311999" cy="3240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958155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Afbeelding 7" descr="Powerpoint-POVO-DEF_Tekengebied 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78"/>
            <a:ext cx="9144000" cy="5146178"/>
          </a:xfrm>
          <a:prstGeom prst="rect">
            <a:avLst/>
          </a:prstGeom>
        </p:spPr>
      </p:pic>
    </p:spTree>
    <p:extLst>
      <p:ext uri="{BB962C8B-B14F-4D97-AF65-F5344CB8AC3E}">
        <p14:creationId xmlns:p14="http://schemas.microsoft.com/office/powerpoint/2010/main" val="2892099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Afbeelding 4"/>
          <p:cNvPicPr>
            <a:picLocks noChangeAspect="1"/>
          </p:cNvPicPr>
          <p:nvPr userDrawn="1"/>
        </p:nvPicPr>
        <p:blipFill rotWithShape="1">
          <a:blip r:embed="rId2">
            <a:extLst>
              <a:ext uri="{28A0092B-C50C-407E-A947-70E740481C1C}">
                <a14:useLocalDpi xmlns:a14="http://schemas.microsoft.com/office/drawing/2010/main"/>
              </a:ext>
            </a:extLst>
          </a:blip>
          <a:srcRect t="29687"/>
          <a:stretch/>
        </p:blipFill>
        <p:spPr bwMode="auto">
          <a:xfrm>
            <a:off x="0" y="0"/>
            <a:ext cx="9144000" cy="48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descr="Powerpoint-POVO-DEF_Tekengebied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8"/>
            <a:ext cx="9144000" cy="5146178"/>
          </a:xfrm>
          <a:prstGeom prst="rect">
            <a:avLst/>
          </a:prstGeom>
        </p:spPr>
      </p:pic>
    </p:spTree>
    <p:extLst>
      <p:ext uri="{BB962C8B-B14F-4D97-AF65-F5344CB8AC3E}">
        <p14:creationId xmlns:p14="http://schemas.microsoft.com/office/powerpoint/2010/main" val="2142800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1" name="bk object 21"/>
          <p:cNvSpPr/>
          <p:nvPr/>
        </p:nvSpPr>
        <p:spPr>
          <a:xfrm>
            <a:off x="7474008" y="4439884"/>
            <a:ext cx="144214" cy="205829"/>
          </a:xfrm>
          <a:custGeom>
            <a:avLst/>
            <a:gdLst/>
            <a:ahLst/>
            <a:cxnLst/>
            <a:rect l="l" t="t" r="r" b="b"/>
            <a:pathLst>
              <a:path w="205104" h="292734">
                <a:moveTo>
                  <a:pt x="102539" y="0"/>
                </a:moveTo>
                <a:lnTo>
                  <a:pt x="59143" y="9474"/>
                </a:lnTo>
                <a:lnTo>
                  <a:pt x="26797" y="37884"/>
                </a:lnTo>
                <a:lnTo>
                  <a:pt x="6692" y="83767"/>
                </a:lnTo>
                <a:lnTo>
                  <a:pt x="0" y="145681"/>
                </a:lnTo>
                <a:lnTo>
                  <a:pt x="1711" y="179154"/>
                </a:lnTo>
                <a:lnTo>
                  <a:pt x="15403" y="233640"/>
                </a:lnTo>
                <a:lnTo>
                  <a:pt x="42420" y="271216"/>
                </a:lnTo>
                <a:lnTo>
                  <a:pt x="80594" y="290152"/>
                </a:lnTo>
                <a:lnTo>
                  <a:pt x="103720" y="292519"/>
                </a:lnTo>
                <a:lnTo>
                  <a:pt x="126766" y="290116"/>
                </a:lnTo>
                <a:lnTo>
                  <a:pt x="164355" y="270889"/>
                </a:lnTo>
                <a:lnTo>
                  <a:pt x="190358" y="232865"/>
                </a:lnTo>
                <a:lnTo>
                  <a:pt x="203455" y="178673"/>
                </a:lnTo>
                <a:lnTo>
                  <a:pt x="205092" y="145681"/>
                </a:lnTo>
                <a:lnTo>
                  <a:pt x="203418" y="112720"/>
                </a:lnTo>
                <a:lnTo>
                  <a:pt x="190026" y="58822"/>
                </a:lnTo>
                <a:lnTo>
                  <a:pt x="163509" y="21313"/>
                </a:lnTo>
                <a:lnTo>
                  <a:pt x="125631" y="2368"/>
                </a:lnTo>
                <a:lnTo>
                  <a:pt x="102539" y="0"/>
                </a:lnTo>
                <a:close/>
              </a:path>
            </a:pathLst>
          </a:custGeom>
          <a:solidFill>
            <a:srgbClr val="FFFFFF"/>
          </a:solidFill>
        </p:spPr>
        <p:txBody>
          <a:bodyPr wrap="square" lIns="0" tIns="0" rIns="0" bIns="0" rtlCol="0"/>
          <a:lstStyle/>
          <a:p>
            <a:pPr defTabSz="321457"/>
            <a:endParaRPr sz="1300">
              <a:solidFill>
                <a:prstClr val="black"/>
              </a:solidFill>
            </a:endParaRPr>
          </a:p>
        </p:txBody>
      </p:sp>
    </p:spTree>
    <p:extLst>
      <p:ext uri="{BB962C8B-B14F-4D97-AF65-F5344CB8AC3E}">
        <p14:creationId xmlns:p14="http://schemas.microsoft.com/office/powerpoint/2010/main" val="172532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p:bg>
      <p:bgPr>
        <a:blipFill dpi="0" rotWithShape="1">
          <a:blip r:embed="rId2">
            <a:lum/>
          </a:blip>
          <a:srcRect/>
          <a:stretch>
            <a:fillRect l="-120000" r="-120000"/>
          </a:stretch>
        </a:blipFill>
        <a:effectLst/>
      </p:bgPr>
    </p:bg>
    <p:spTree>
      <p:nvGrpSpPr>
        <p:cNvPr id="1" name=""/>
        <p:cNvGrpSpPr/>
        <p:nvPr/>
      </p:nvGrpSpPr>
      <p:grpSpPr>
        <a:xfrm>
          <a:off x="0" y="0"/>
          <a:ext cx="0" cy="0"/>
          <a:chOff x="0" y="0"/>
          <a:chExt cx="0" cy="0"/>
        </a:xfrm>
      </p:grpSpPr>
      <p:sp>
        <p:nvSpPr>
          <p:cNvPr id="9" name="Picture Placeholder 2"/>
          <p:cNvSpPr>
            <a:spLocks noGrp="1" noChangeAspect="1"/>
          </p:cNvSpPr>
          <p:nvPr>
            <p:ph type="pic" idx="11"/>
          </p:nvPr>
        </p:nvSpPr>
        <p:spPr>
          <a:xfrm>
            <a:off x="4051738" y="0"/>
            <a:ext cx="5092262" cy="4745736"/>
          </a:xfrm>
          <a:solidFill>
            <a:schemeClr val="bg1">
              <a:lumMod val="85000"/>
            </a:schemeClr>
          </a:solidFill>
        </p:spPr>
        <p:txBody>
          <a:bodyPr lIns="1620000" tIns="36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Picture Placeholder 2"/>
          <p:cNvSpPr>
            <a:spLocks noGrp="1" noChangeAspect="1"/>
          </p:cNvSpPr>
          <p:nvPr>
            <p:ph type="pic" idx="13" hasCustomPrompt="1"/>
          </p:nvPr>
        </p:nvSpPr>
        <p:spPr>
          <a:xfrm>
            <a:off x="0" y="3631692"/>
            <a:ext cx="9144000" cy="1511808"/>
          </a:xfrm>
          <a:blipFill>
            <a:blip r:embed="rId2"/>
            <a:stretch>
              <a:fillRect/>
            </a:stretch>
          </a:blipFill>
        </p:spPr>
        <p:txBody>
          <a:bodyPr lIns="5760000" tIns="36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 </a:t>
            </a:r>
          </a:p>
        </p:txBody>
      </p:sp>
      <p:sp>
        <p:nvSpPr>
          <p:cNvPr id="10" name="Picture Placeholder 2"/>
          <p:cNvSpPr>
            <a:spLocks noGrp="1" noChangeAspect="1"/>
          </p:cNvSpPr>
          <p:nvPr>
            <p:ph type="pic" idx="12" hasCustomPrompt="1"/>
          </p:nvPr>
        </p:nvSpPr>
        <p:spPr>
          <a:xfrm>
            <a:off x="0" y="0"/>
            <a:ext cx="5474208" cy="4745736"/>
          </a:xfrm>
          <a:blipFill>
            <a:blip r:embed="rId3"/>
            <a:stretch>
              <a:fillRect/>
            </a:stretch>
          </a:blipFill>
        </p:spPr>
        <p:txBody>
          <a:bodyPr lIns="5760000" tIns="36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 </a:t>
            </a:r>
            <a:endParaRPr lang="en-US"/>
          </a:p>
        </p:txBody>
      </p:sp>
      <p:sp>
        <p:nvSpPr>
          <p:cNvPr id="2" name="Title 1"/>
          <p:cNvSpPr>
            <a:spLocks noGrp="1"/>
          </p:cNvSpPr>
          <p:nvPr>
            <p:ph type="ctrTitle" hasCustomPrompt="1"/>
          </p:nvPr>
        </p:nvSpPr>
        <p:spPr>
          <a:xfrm>
            <a:off x="720000" y="288000"/>
            <a:ext cx="4608000" cy="1620644"/>
          </a:xfrm>
        </p:spPr>
        <p:txBody>
          <a:bodyPr anchor="b" anchorCtr="0"/>
          <a:lstStyle>
            <a:lvl1pPr algn="l">
              <a:defRPr sz="4200">
                <a:solidFill>
                  <a:schemeClr val="bg1"/>
                </a:solidFill>
              </a:defRPr>
            </a:lvl1pPr>
          </a:lstStyle>
          <a:p>
            <a:r>
              <a:rPr lang="nl-NL"/>
              <a:t>Titelstijl van model bewerken</a:t>
            </a:r>
            <a:endParaRPr lang="en-US"/>
          </a:p>
        </p:txBody>
      </p:sp>
      <p:sp>
        <p:nvSpPr>
          <p:cNvPr id="4" name="Date Placeholder 3"/>
          <p:cNvSpPr>
            <a:spLocks noGrp="1"/>
          </p:cNvSpPr>
          <p:nvPr>
            <p:ph type="dt" sz="half" idx="10"/>
          </p:nvPr>
        </p:nvSpPr>
        <p:spPr>
          <a:xfrm>
            <a:off x="720000" y="2844000"/>
            <a:ext cx="2736000" cy="180000"/>
          </a:xfrm>
        </p:spPr>
        <p:txBody>
          <a:bodyPr/>
          <a:lstStyle>
            <a:lvl1pPr>
              <a:defRPr sz="1000"/>
            </a:lvl1pPr>
          </a:lstStyle>
          <a:p>
            <a:fld id="{35CFD2F0-EF60-464C-B7D7-A0E44E0B8B58}" type="datetimeFigureOut">
              <a:rPr lang="nl-NL" smtClean="0"/>
              <a:pPr/>
              <a:t>1-10-2025</a:t>
            </a:fld>
            <a:endParaRPr lang="nl-NL"/>
          </a:p>
        </p:txBody>
      </p:sp>
      <p:sp>
        <p:nvSpPr>
          <p:cNvPr id="3" name="Subtitle 2"/>
          <p:cNvSpPr>
            <a:spLocks noGrp="1"/>
          </p:cNvSpPr>
          <p:nvPr>
            <p:ph type="subTitle" idx="1"/>
          </p:nvPr>
        </p:nvSpPr>
        <p:spPr>
          <a:xfrm>
            <a:off x="720000" y="2017587"/>
            <a:ext cx="4608000" cy="720000"/>
          </a:xfrm>
        </p:spPr>
        <p:txBody>
          <a:bodyPr anchor="t" anchorCtr="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choolbord en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nl-NL"/>
              <a:t>Klik om de stijl te bewerken</a:t>
            </a:r>
            <a:endParaRPr lang="en-US"/>
          </a:p>
        </p:txBody>
      </p:sp>
      <p:sp>
        <p:nvSpPr>
          <p:cNvPr id="3" name="Content Placeholder 2"/>
          <p:cNvSpPr>
            <a:spLocks noGrp="1"/>
          </p:cNvSpPr>
          <p:nvPr>
            <p:ph idx="1"/>
          </p:nvPr>
        </p:nvSpPr>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choolbord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nl-NL"/>
              <a:t>Klik om de stijl te bewerken</a:t>
            </a:r>
            <a:endParaRPr lang="en-US"/>
          </a:p>
        </p:txBody>
      </p:sp>
      <p:sp>
        <p:nvSpPr>
          <p:cNvPr id="3" name="Content Placeholder 2"/>
          <p:cNvSpPr>
            <a:spLocks noGrp="1"/>
          </p:cNvSpPr>
          <p:nvPr>
            <p:ph idx="1"/>
          </p:nvPr>
        </p:nvSpPr>
        <p:spPr/>
        <p:txBody>
          <a:bodyPr/>
          <a:lstStyle>
            <a:lvl1pPr marL="0" indent="0">
              <a:buFontTx/>
              <a:buNone/>
              <a:defRPr>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1-10-2025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35CFD2F0-EF60-464C-B7D7-A0E44E0B8B58}" type="datetimeFigureOut">
              <a:rPr lang="nl-NL" smtClean="0"/>
              <a:pPr/>
              <a:t>1-10-2025</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7" name="Title 1"/>
          <p:cNvSpPr>
            <a:spLocks noGrp="1"/>
          </p:cNvSpPr>
          <p:nvPr>
            <p:ph type="ctrTitle" hasCustomPrompt="1"/>
          </p:nvPr>
        </p:nvSpPr>
        <p:spPr>
          <a:xfrm>
            <a:off x="720000" y="288000"/>
            <a:ext cx="6840000" cy="1620644"/>
          </a:xfrm>
        </p:spPr>
        <p:txBody>
          <a:bodyPr anchor="b" anchorCtr="0"/>
          <a:lstStyle>
            <a:lvl1pPr algn="l">
              <a:defRPr sz="3600">
                <a:solidFill>
                  <a:schemeClr val="bg1"/>
                </a:solidFill>
              </a:defRPr>
            </a:lvl1pPr>
          </a:lstStyle>
          <a:p>
            <a:r>
              <a:rPr lang="nl-NL"/>
              <a:t>Titelstijl van model bewerken</a:t>
            </a:r>
            <a:endParaRPr lang="en-US"/>
          </a:p>
        </p:txBody>
      </p:sp>
      <p:sp>
        <p:nvSpPr>
          <p:cNvPr id="8" name="Subtitle 2"/>
          <p:cNvSpPr>
            <a:spLocks noGrp="1"/>
          </p:cNvSpPr>
          <p:nvPr>
            <p:ph type="subTitle" idx="1"/>
          </p:nvPr>
        </p:nvSpPr>
        <p:spPr>
          <a:xfrm>
            <a:off x="720000" y="2017587"/>
            <a:ext cx="6840000" cy="720000"/>
          </a:xfrm>
        </p:spPr>
        <p:txBody>
          <a:bodyPr anchor="t" anchorCtr="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70372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540000" y="1152000"/>
            <a:ext cx="3312000" cy="3240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068001" y="1152000"/>
            <a:ext cx="3311999" cy="3240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1-10-2025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1-10-2025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262628"/>
            <a:ext cx="9144000" cy="880872"/>
          </a:xfrm>
          <a:prstGeom prst="rect">
            <a:avLst/>
          </a:prstGeom>
        </p:spPr>
      </p:pic>
      <p:sp>
        <p:nvSpPr>
          <p:cNvPr id="2" name="Title Placeholder 1"/>
          <p:cNvSpPr>
            <a:spLocks noGrp="1"/>
          </p:cNvSpPr>
          <p:nvPr>
            <p:ph type="title"/>
          </p:nvPr>
        </p:nvSpPr>
        <p:spPr>
          <a:xfrm>
            <a:off x="540000" y="144000"/>
            <a:ext cx="6840000" cy="792000"/>
          </a:xfrm>
          <a:prstGeom prst="rect">
            <a:avLst/>
          </a:prstGeom>
        </p:spPr>
        <p:txBody>
          <a:bodyPr vert="horz" lIns="0" tIns="0" rIns="0" bIns="0" rtlCol="0" anchor="b" anchorCtr="0">
            <a:noAutofit/>
          </a:bodyPr>
          <a:lstStyle/>
          <a:p>
            <a:r>
              <a:rPr lang="nl-NL"/>
              <a:t>Titelstijl van model bewerken</a:t>
            </a:r>
            <a:endParaRPr lang="en-US"/>
          </a:p>
        </p:txBody>
      </p:sp>
      <p:sp>
        <p:nvSpPr>
          <p:cNvPr id="3" name="Text Placeholder 2"/>
          <p:cNvSpPr>
            <a:spLocks noGrp="1"/>
          </p:cNvSpPr>
          <p:nvPr>
            <p:ph type="body" idx="1"/>
          </p:nvPr>
        </p:nvSpPr>
        <p:spPr>
          <a:xfrm>
            <a:off x="539998" y="1152000"/>
            <a:ext cx="6840000" cy="3241287"/>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540000" y="4860000"/>
            <a:ext cx="1259063" cy="180000"/>
          </a:xfrm>
          <a:prstGeom prst="rect">
            <a:avLst/>
          </a:prstGeom>
        </p:spPr>
        <p:txBody>
          <a:bodyPr vert="horz" lIns="0" tIns="0" rIns="0" bIns="0" rtlCol="0" anchor="t" anchorCtr="0">
            <a:noAutofit/>
          </a:bodyPr>
          <a:lstStyle>
            <a:lvl1pPr algn="l">
              <a:defRPr sz="800">
                <a:solidFill>
                  <a:schemeClr val="bg1"/>
                </a:solidFill>
              </a:defRPr>
            </a:lvl1pPr>
          </a:lstStyle>
          <a:p>
            <a:fld id="{35CFD2F0-EF60-464C-B7D7-A0E44E0B8B58}" type="datetimeFigureOut">
              <a:rPr lang="nl-NL" smtClean="0"/>
              <a:pPr/>
              <a:t>1-10-2025</a:t>
            </a:fld>
            <a:endParaRPr lang="nl-NL"/>
          </a:p>
        </p:txBody>
      </p:sp>
      <p:sp>
        <p:nvSpPr>
          <p:cNvPr id="5" name="Footer Placeholder 4"/>
          <p:cNvSpPr>
            <a:spLocks noGrp="1"/>
          </p:cNvSpPr>
          <p:nvPr>
            <p:ph type="ftr" sz="quarter" idx="3"/>
          </p:nvPr>
        </p:nvSpPr>
        <p:spPr>
          <a:xfrm>
            <a:off x="1799063" y="4860000"/>
            <a:ext cx="3086100" cy="180000"/>
          </a:xfrm>
          <a:prstGeom prst="rect">
            <a:avLst/>
          </a:prstGeom>
        </p:spPr>
        <p:txBody>
          <a:bodyPr vert="horz" lIns="0" tIns="0" rIns="0" bIns="0" rtlCol="0" anchor="t" anchorCtr="0">
            <a:noAutofit/>
          </a:bodyPr>
          <a:lstStyle>
            <a:lvl1pPr algn="ctr">
              <a:defRPr sz="800">
                <a:solidFill>
                  <a:schemeClr val="bg1"/>
                </a:solidFill>
              </a:defRPr>
            </a:lvl1pPr>
          </a:lstStyle>
          <a:p>
            <a:endParaRPr lang="nl-NL"/>
          </a:p>
        </p:txBody>
      </p:sp>
      <p:sp>
        <p:nvSpPr>
          <p:cNvPr id="6" name="Slide Number Placeholder 5"/>
          <p:cNvSpPr>
            <a:spLocks noGrp="1"/>
          </p:cNvSpPr>
          <p:nvPr>
            <p:ph type="sldNum" sz="quarter" idx="4"/>
          </p:nvPr>
        </p:nvSpPr>
        <p:spPr>
          <a:xfrm>
            <a:off x="8568000" y="4860000"/>
            <a:ext cx="360000" cy="180000"/>
          </a:xfrm>
          <a:prstGeom prst="rect">
            <a:avLst/>
          </a:prstGeom>
        </p:spPr>
        <p:txBody>
          <a:bodyPr vert="horz" lIns="0" tIns="0" rIns="0" bIns="0" rtlCol="0" anchor="t" anchorCtr="0">
            <a:noAutofit/>
          </a:bodyPr>
          <a:lstStyle>
            <a:lvl1pPr algn="r">
              <a:defRPr sz="800">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74" r:id="rId3"/>
    <p:sldLayoutId id="2147483683" r:id="rId4"/>
    <p:sldLayoutId id="2147483684" r:id="rId5"/>
    <p:sldLayoutId id="2147483685" r:id="rId6"/>
    <p:sldLayoutId id="2147483675" r:id="rId7"/>
    <p:sldLayoutId id="2147483676"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4200" b="1" kern="1200">
          <a:solidFill>
            <a:schemeClr val="tx2"/>
          </a:solidFill>
          <a:latin typeface="+mj-lt"/>
          <a:ea typeface="+mj-ea"/>
          <a:cs typeface="+mj-cs"/>
        </a:defRPr>
      </a:lvl1pPr>
    </p:titleStyle>
    <p:bodyStyle>
      <a:lvl1pPr marL="180000" indent="-180000" algn="l" defTabSz="685800" rtl="0" eaLnBrk="1" latinLnBrk="0" hangingPunct="1">
        <a:lnSpc>
          <a:spcPct val="105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360000" indent="-180000" algn="l" defTabSz="685800" rtl="0" eaLnBrk="1" latinLnBrk="0" hangingPunct="1">
        <a:lnSpc>
          <a:spcPct val="105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540000" indent="-180000" algn="l" defTabSz="685800" rtl="0" eaLnBrk="1" latinLnBrk="0" hangingPunct="1">
        <a:lnSpc>
          <a:spcPct val="105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3pPr>
      <a:lvl4pPr marL="720000" indent="-180000" algn="l" defTabSz="685800" rtl="0" eaLnBrk="1" latinLnBrk="0" hangingPunct="1">
        <a:lnSpc>
          <a:spcPct val="105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4pPr>
      <a:lvl5pPr marL="900000" indent="-180000" algn="l" defTabSz="685800" rtl="0" eaLnBrk="1" latinLnBrk="0" hangingPunct="1">
        <a:lnSpc>
          <a:spcPct val="105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8427" y="847823"/>
            <a:ext cx="7507147" cy="738664"/>
          </a:xfrm>
          <a:prstGeom prst="rect">
            <a:avLst/>
          </a:prstGeom>
        </p:spPr>
        <p:txBody>
          <a:bodyPr wrap="square" lIns="0" tIns="0" rIns="0" bIns="0">
            <a:spAutoFit/>
          </a:bodyPr>
          <a:lstStyle>
            <a:lvl1pPr>
              <a:defRPr sz="4800" b="1" i="0">
                <a:solidFill>
                  <a:schemeClr val="bg1"/>
                </a:solidFill>
                <a:latin typeface="Roboto Slab"/>
                <a:cs typeface="Roboto Slab"/>
              </a:defRPr>
            </a:lvl1pPr>
          </a:lstStyle>
          <a:p>
            <a:endParaRPr/>
          </a:p>
        </p:txBody>
      </p:sp>
      <p:sp>
        <p:nvSpPr>
          <p:cNvPr id="3" name="Holder 3"/>
          <p:cNvSpPr>
            <a:spLocks noGrp="1"/>
          </p:cNvSpPr>
          <p:nvPr>
            <p:ph type="body" idx="1"/>
          </p:nvPr>
        </p:nvSpPr>
        <p:spPr>
          <a:xfrm>
            <a:off x="457200" y="1183005"/>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00055"/>
          </a:xfrm>
          <a:prstGeom prst="rect">
            <a:avLst/>
          </a:prstGeom>
        </p:spPr>
        <p:txBody>
          <a:bodyPr wrap="square" lIns="0" tIns="0" rIns="0" bIns="0">
            <a:spAutoFit/>
          </a:bodyPr>
          <a:lstStyle>
            <a:lvl1pPr algn="ctr">
              <a:defRPr>
                <a:solidFill>
                  <a:schemeClr val="tx1">
                    <a:tint val="75000"/>
                  </a:schemeClr>
                </a:solidFill>
              </a:defRPr>
            </a:lvl1pPr>
          </a:lstStyle>
          <a:p>
            <a:pPr defTabSz="321457"/>
            <a:endParaRPr sz="1300">
              <a:solidFill>
                <a:prstClr val="black">
                  <a:tint val="75000"/>
                </a:prstClr>
              </a:solidFill>
            </a:endParaRPr>
          </a:p>
        </p:txBody>
      </p:sp>
      <p:sp>
        <p:nvSpPr>
          <p:cNvPr id="5" name="Holder 5"/>
          <p:cNvSpPr>
            <a:spLocks noGrp="1"/>
          </p:cNvSpPr>
          <p:nvPr>
            <p:ph type="dt" sz="half" idx="6"/>
          </p:nvPr>
        </p:nvSpPr>
        <p:spPr>
          <a:xfrm>
            <a:off x="457200" y="4783455"/>
            <a:ext cx="2103120" cy="200055"/>
          </a:xfrm>
          <a:prstGeom prst="rect">
            <a:avLst/>
          </a:prstGeom>
        </p:spPr>
        <p:txBody>
          <a:bodyPr wrap="square" lIns="0" tIns="0" rIns="0" bIns="0">
            <a:spAutoFit/>
          </a:bodyPr>
          <a:lstStyle>
            <a:lvl1pPr algn="l">
              <a:defRPr>
                <a:solidFill>
                  <a:schemeClr val="tx1">
                    <a:tint val="75000"/>
                  </a:schemeClr>
                </a:solidFill>
              </a:defRPr>
            </a:lvl1pPr>
          </a:lstStyle>
          <a:p>
            <a:pPr defTabSz="321457"/>
            <a:fld id="{1D8BD707-D9CF-40AE-B4C6-C98DA3205C09}" type="datetimeFigureOut">
              <a:rPr lang="en-US" sz="1300">
                <a:solidFill>
                  <a:prstClr val="black">
                    <a:tint val="75000"/>
                  </a:prstClr>
                </a:solidFill>
              </a:rPr>
              <a:pPr defTabSz="321457"/>
              <a:t>10/1/2025</a:t>
            </a:fld>
            <a:endParaRPr lang="en-US" sz="1300">
              <a:solidFill>
                <a:prstClr val="black">
                  <a:tint val="75000"/>
                </a:prstClr>
              </a:solidFill>
            </a:endParaRPr>
          </a:p>
        </p:txBody>
      </p:sp>
      <p:sp>
        <p:nvSpPr>
          <p:cNvPr id="6" name="Holder 6"/>
          <p:cNvSpPr>
            <a:spLocks noGrp="1"/>
          </p:cNvSpPr>
          <p:nvPr>
            <p:ph type="sldNum" sz="quarter" idx="7"/>
          </p:nvPr>
        </p:nvSpPr>
        <p:spPr>
          <a:xfrm>
            <a:off x="6583680" y="4783455"/>
            <a:ext cx="2103120" cy="200055"/>
          </a:xfrm>
          <a:prstGeom prst="rect">
            <a:avLst/>
          </a:prstGeom>
        </p:spPr>
        <p:txBody>
          <a:bodyPr wrap="square" lIns="0" tIns="0" rIns="0" bIns="0">
            <a:spAutoFit/>
          </a:bodyPr>
          <a:lstStyle>
            <a:lvl1pPr algn="r">
              <a:defRPr>
                <a:solidFill>
                  <a:schemeClr val="tx1">
                    <a:tint val="75000"/>
                  </a:schemeClr>
                </a:solidFill>
              </a:defRPr>
            </a:lvl1pPr>
          </a:lstStyle>
          <a:p>
            <a:pPr defTabSz="321457"/>
            <a:fld id="{B6F15528-21DE-4FAA-801E-634DDDAF4B2B}" type="slidenum">
              <a:rPr sz="1300">
                <a:solidFill>
                  <a:prstClr val="black">
                    <a:tint val="75000"/>
                  </a:prstClr>
                </a:solidFill>
              </a:rPr>
              <a:pPr defTabSz="321457"/>
              <a:t>‹nr.›</a:t>
            </a:fld>
            <a:endParaRPr sz="1300">
              <a:solidFill>
                <a:prstClr val="black">
                  <a:tint val="75000"/>
                </a:prstClr>
              </a:solidFill>
            </a:endParaRPr>
          </a:p>
        </p:txBody>
      </p:sp>
    </p:spTree>
    <p:extLst>
      <p:ext uri="{BB962C8B-B14F-4D97-AF65-F5344CB8AC3E}">
        <p14:creationId xmlns:p14="http://schemas.microsoft.com/office/powerpoint/2010/main" val="42310344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defRPr>
          <a:latin typeface="+mj-lt"/>
          <a:ea typeface="+mj-ea"/>
          <a:cs typeface="+mj-cs"/>
        </a:defRPr>
      </a:lvl1pPr>
    </p:titleStyle>
    <p:bodyStyle>
      <a:lvl1pPr marL="0">
        <a:defRPr>
          <a:latin typeface="+mn-lt"/>
          <a:ea typeface="+mn-ea"/>
          <a:cs typeface="+mn-cs"/>
        </a:defRPr>
      </a:lvl1pPr>
      <a:lvl2pPr marL="321457">
        <a:defRPr>
          <a:latin typeface="+mn-lt"/>
          <a:ea typeface="+mn-ea"/>
          <a:cs typeface="+mn-cs"/>
        </a:defRPr>
      </a:lvl2pPr>
      <a:lvl3pPr marL="642915">
        <a:defRPr>
          <a:latin typeface="+mn-lt"/>
          <a:ea typeface="+mn-ea"/>
          <a:cs typeface="+mn-cs"/>
        </a:defRPr>
      </a:lvl3pPr>
      <a:lvl4pPr marL="964372">
        <a:defRPr>
          <a:latin typeface="+mn-lt"/>
          <a:ea typeface="+mn-ea"/>
          <a:cs typeface="+mn-cs"/>
        </a:defRPr>
      </a:lvl4pPr>
      <a:lvl5pPr marL="1285829">
        <a:defRPr>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bodyStyle>
    <p:otherStyle>
      <a:lvl1pPr marL="0">
        <a:defRPr>
          <a:latin typeface="+mn-lt"/>
          <a:ea typeface="+mn-ea"/>
          <a:cs typeface="+mn-cs"/>
        </a:defRPr>
      </a:lvl1pPr>
      <a:lvl2pPr marL="321457">
        <a:defRPr>
          <a:latin typeface="+mn-lt"/>
          <a:ea typeface="+mn-ea"/>
          <a:cs typeface="+mn-cs"/>
        </a:defRPr>
      </a:lvl2pPr>
      <a:lvl3pPr marL="642915">
        <a:defRPr>
          <a:latin typeface="+mn-lt"/>
          <a:ea typeface="+mn-ea"/>
          <a:cs typeface="+mn-cs"/>
        </a:defRPr>
      </a:lvl3pPr>
      <a:lvl4pPr marL="964372">
        <a:defRPr>
          <a:latin typeface="+mn-lt"/>
          <a:ea typeface="+mn-ea"/>
          <a:cs typeface="+mn-cs"/>
        </a:defRPr>
      </a:lvl4pPr>
      <a:lvl5pPr marL="1285829">
        <a:defRPr>
          <a:latin typeface="+mn-lt"/>
          <a:ea typeface="+mn-ea"/>
          <a:cs typeface="+mn-cs"/>
        </a:defRPr>
      </a:lvl5pPr>
      <a:lvl6pPr marL="1607287">
        <a:defRPr>
          <a:latin typeface="+mn-lt"/>
          <a:ea typeface="+mn-ea"/>
          <a:cs typeface="+mn-cs"/>
        </a:defRPr>
      </a:lvl6pPr>
      <a:lvl7pPr marL="1928744">
        <a:defRPr>
          <a:latin typeface="+mn-lt"/>
          <a:ea typeface="+mn-ea"/>
          <a:cs typeface="+mn-cs"/>
        </a:defRPr>
      </a:lvl7pPr>
      <a:lvl8pPr marL="2250201">
        <a:defRPr>
          <a:latin typeface="+mn-lt"/>
          <a:ea typeface="+mn-ea"/>
          <a:cs typeface="+mn-cs"/>
        </a:defRPr>
      </a:lvl8pPr>
      <a:lvl9pPr marL="257165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www.swvzhw.nl/" TargetMode="External"/><Relationship Id="rId3" Type="http://schemas.openxmlformats.org/officeDocument/2006/relationships/hyperlink" Target="https://www.bovohaaglanden.nl/toelaten/veelgestelde-vragen/" TargetMode="External"/><Relationship Id="rId7" Type="http://schemas.openxmlformats.org/officeDocument/2006/relationships/hyperlink" Target="http://www.passendonderwijs.nl/"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www.scholenwijzer.denhaag.nl/" TargetMode="External"/><Relationship Id="rId5" Type="http://schemas.openxmlformats.org/officeDocument/2006/relationships/hyperlink" Target="http://www.bovohaaglanden.nl/" TargetMode="External"/><Relationship Id="rId4" Type="http://schemas.openxmlformats.org/officeDocument/2006/relationships/hyperlink" Target="https://www.bovohaaglanden.nl/over-bovo/mediatheek/" TargetMode="External"/><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bovohaaglanden.nl/orienteren/de-overstap/"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912279820"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Afbeelding met overdekt, muur, plank, vloer">
            <a:extLst>
              <a:ext uri="{FF2B5EF4-FFF2-40B4-BE49-F238E27FC236}">
                <a16:creationId xmlns:a16="http://schemas.microsoft.com/office/drawing/2014/main" id="{EEC055F0-28C9-DB2E-F1BE-117805F198AB}"/>
              </a:ext>
            </a:extLst>
          </p:cNvPr>
          <p:cNvPicPr>
            <a:picLocks noGrp="1" noChangeAspect="1"/>
          </p:cNvPicPr>
          <p:nvPr>
            <p:ph type="pic" idx="11"/>
          </p:nvPr>
        </p:nvPicPr>
        <p:blipFill>
          <a:blip r:embed="rId3"/>
          <a:srcRect l="14217" r="14217"/>
          <a:stretch>
            <a:fillRect/>
          </a:stretch>
        </p:blipFill>
        <p:spPr>
          <a:xfrm>
            <a:off x="4051739" y="0"/>
            <a:ext cx="5092262" cy="4745736"/>
          </a:xfrm>
        </p:spPr>
      </p:pic>
      <p:sp>
        <p:nvSpPr>
          <p:cNvPr id="3" name="Tijdelijke aanduiding voor afbeelding 2">
            <a:extLst>
              <a:ext uri="{FF2B5EF4-FFF2-40B4-BE49-F238E27FC236}">
                <a16:creationId xmlns:a16="http://schemas.microsoft.com/office/drawing/2014/main" id="{8C9EE7B3-A5AB-43A7-8FC7-5040C197335E}"/>
              </a:ext>
            </a:extLst>
          </p:cNvPr>
          <p:cNvSpPr>
            <a:spLocks noGrp="1" noChangeAspect="1"/>
          </p:cNvSpPr>
          <p:nvPr>
            <p:ph type="pic" idx="13"/>
          </p:nvPr>
        </p:nvSpPr>
        <p:spPr/>
        <p:txBody>
          <a:bodyPr/>
          <a:lstStyle/>
          <a:p>
            <a:endParaRPr lang="nl-NL"/>
          </a:p>
        </p:txBody>
      </p:sp>
      <p:sp>
        <p:nvSpPr>
          <p:cNvPr id="4" name="Tijdelijke aanduiding voor afbeelding 3">
            <a:extLst>
              <a:ext uri="{FF2B5EF4-FFF2-40B4-BE49-F238E27FC236}">
                <a16:creationId xmlns:a16="http://schemas.microsoft.com/office/drawing/2014/main" id="{54C30A45-D097-4E4B-9667-561C89F225D6}"/>
              </a:ext>
            </a:extLst>
          </p:cNvPr>
          <p:cNvSpPr>
            <a:spLocks noGrp="1"/>
          </p:cNvSpPr>
          <p:nvPr>
            <p:ph type="pic" idx="12"/>
          </p:nvPr>
        </p:nvSpPr>
        <p:spPr>
          <a:xfrm>
            <a:off x="0" y="5878"/>
            <a:ext cx="5474208" cy="4745736"/>
          </a:xfrm>
        </p:spPr>
        <p:txBody>
          <a:bodyPr/>
          <a:lstStyle/>
          <a:p>
            <a:endParaRPr lang="nl-NL"/>
          </a:p>
        </p:txBody>
      </p:sp>
      <p:sp>
        <p:nvSpPr>
          <p:cNvPr id="5" name="Titel 4">
            <a:extLst>
              <a:ext uri="{FF2B5EF4-FFF2-40B4-BE49-F238E27FC236}">
                <a16:creationId xmlns:a16="http://schemas.microsoft.com/office/drawing/2014/main" id="{5A7B66B4-00EF-4CE5-A557-84689B875AAD}"/>
              </a:ext>
            </a:extLst>
          </p:cNvPr>
          <p:cNvSpPr>
            <a:spLocks noGrp="1"/>
          </p:cNvSpPr>
          <p:nvPr>
            <p:ph type="ctrTitle"/>
          </p:nvPr>
        </p:nvSpPr>
        <p:spPr>
          <a:xfrm>
            <a:off x="319910" y="296882"/>
            <a:ext cx="4608000" cy="1620644"/>
          </a:xfrm>
        </p:spPr>
        <p:txBody>
          <a:bodyPr/>
          <a:lstStyle/>
          <a:p>
            <a:r>
              <a:rPr lang="nl-NL" sz="3600"/>
              <a:t>Van de basisschool naar de middelbare school</a:t>
            </a:r>
          </a:p>
        </p:txBody>
      </p:sp>
      <p:sp>
        <p:nvSpPr>
          <p:cNvPr id="6" name="Ondertitel 5">
            <a:extLst>
              <a:ext uri="{FF2B5EF4-FFF2-40B4-BE49-F238E27FC236}">
                <a16:creationId xmlns:a16="http://schemas.microsoft.com/office/drawing/2014/main" id="{E60B7877-C382-4930-864A-B657012A66BE}"/>
              </a:ext>
            </a:extLst>
          </p:cNvPr>
          <p:cNvSpPr>
            <a:spLocks noGrp="1"/>
          </p:cNvSpPr>
          <p:nvPr>
            <p:ph type="subTitle" idx="1"/>
          </p:nvPr>
        </p:nvSpPr>
        <p:spPr>
          <a:xfrm>
            <a:off x="433104" y="2061231"/>
            <a:ext cx="4608000" cy="720000"/>
          </a:xfrm>
        </p:spPr>
        <p:txBody>
          <a:bodyPr/>
          <a:lstStyle/>
          <a:p>
            <a:r>
              <a:rPr lang="nl-NL"/>
              <a:t>Schooljaar 2025 - 2026</a:t>
            </a:r>
          </a:p>
        </p:txBody>
      </p:sp>
      <p:sp>
        <p:nvSpPr>
          <p:cNvPr id="11" name="Tekstvak 10">
            <a:extLst>
              <a:ext uri="{FF2B5EF4-FFF2-40B4-BE49-F238E27FC236}">
                <a16:creationId xmlns:a16="http://schemas.microsoft.com/office/drawing/2014/main" id="{8FE117D1-FDB2-4C35-B861-7DB84EC7C37E}"/>
              </a:ext>
            </a:extLst>
          </p:cNvPr>
          <p:cNvSpPr txBox="1"/>
          <p:nvPr/>
        </p:nvSpPr>
        <p:spPr>
          <a:xfrm rot="16200000">
            <a:off x="7009210" y="1490806"/>
            <a:ext cx="4023360" cy="246221"/>
          </a:xfrm>
          <a:prstGeom prst="rect">
            <a:avLst/>
          </a:prstGeom>
          <a:noFill/>
        </p:spPr>
        <p:txBody>
          <a:bodyPr wrap="square" rtlCol="0">
            <a:spAutoFit/>
          </a:bodyPr>
          <a:lstStyle/>
          <a:p>
            <a:r>
              <a:rPr lang="nl-NL" sz="1000" b="1">
                <a:solidFill>
                  <a:schemeClr val="bg1"/>
                </a:solidFill>
              </a:rPr>
              <a:t>© Fleur Beemster</a:t>
            </a:r>
          </a:p>
        </p:txBody>
      </p:sp>
    </p:spTree>
    <p:extLst>
      <p:ext uri="{BB962C8B-B14F-4D97-AF65-F5344CB8AC3E}">
        <p14:creationId xmlns:p14="http://schemas.microsoft.com/office/powerpoint/2010/main" val="2682368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73292D-F172-4917-B245-F981020B95A7}"/>
              </a:ext>
            </a:extLst>
          </p:cNvPr>
          <p:cNvSpPr>
            <a:spLocks noGrp="1"/>
          </p:cNvSpPr>
          <p:nvPr>
            <p:ph type="title"/>
          </p:nvPr>
        </p:nvSpPr>
        <p:spPr/>
        <p:txBody>
          <a:bodyPr/>
          <a:lstStyle/>
          <a:p>
            <a:r>
              <a:rPr lang="nl-NL"/>
              <a:t>Passend onderwijs</a:t>
            </a:r>
          </a:p>
        </p:txBody>
      </p:sp>
      <p:sp>
        <p:nvSpPr>
          <p:cNvPr id="3" name="Tijdelijke aanduiding voor inhoud 2">
            <a:extLst>
              <a:ext uri="{FF2B5EF4-FFF2-40B4-BE49-F238E27FC236}">
                <a16:creationId xmlns:a16="http://schemas.microsoft.com/office/drawing/2014/main" id="{71AF1343-7450-44FB-AD48-2B562451CF28}"/>
              </a:ext>
            </a:extLst>
          </p:cNvPr>
          <p:cNvSpPr>
            <a:spLocks noGrp="1"/>
          </p:cNvSpPr>
          <p:nvPr>
            <p:ph idx="1"/>
          </p:nvPr>
        </p:nvSpPr>
        <p:spPr>
          <a:xfrm>
            <a:off x="539998" y="1280637"/>
            <a:ext cx="6840000" cy="3241287"/>
          </a:xfrm>
        </p:spPr>
        <p:txBody>
          <a:bodyPr/>
          <a:lstStyle/>
          <a:p>
            <a:r>
              <a:rPr lang="nl-NL" sz="2000"/>
              <a:t>Geen “lwoo” toevoeging meer bij een vmbo-advies vanaf 1-8-2025.</a:t>
            </a:r>
          </a:p>
          <a:p>
            <a:r>
              <a:rPr lang="nl-NL" sz="2000"/>
              <a:t>Leerlingen met een vmbo-advies kunnen zich op alle vmbo- scholen aanmelden</a:t>
            </a:r>
          </a:p>
          <a:p>
            <a:r>
              <a:rPr lang="nl-NL" sz="2000"/>
              <a:t>Ouders worden zo vroeg mogelijk in dit proces betrokken</a:t>
            </a:r>
          </a:p>
          <a:p>
            <a:r>
              <a:rPr lang="nl-NL" sz="2000"/>
              <a:t>Ondersteuning om leerling succesvol te laten zijn</a:t>
            </a:r>
          </a:p>
          <a:p>
            <a:r>
              <a:rPr lang="nl-NL" sz="2000"/>
              <a:t>Drie soorten ondersteuning: basis/extra/diepte</a:t>
            </a:r>
          </a:p>
          <a:p>
            <a:r>
              <a:rPr lang="nl-NL" sz="2000"/>
              <a:t>Omschrijving in het onderwijskundig rapport</a:t>
            </a:r>
          </a:p>
          <a:p>
            <a:r>
              <a:rPr lang="nl-NL" sz="2000"/>
              <a:t>Als de middelbare school de ondersteuning niet kan bieden, helpt het samenwerkingsverband vo</a:t>
            </a:r>
          </a:p>
        </p:txBody>
      </p:sp>
    </p:spTree>
    <p:extLst>
      <p:ext uri="{BB962C8B-B14F-4D97-AF65-F5344CB8AC3E}">
        <p14:creationId xmlns:p14="http://schemas.microsoft.com/office/powerpoint/2010/main" val="94534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E49916-8FC2-41E2-B656-50812539CABD}"/>
              </a:ext>
            </a:extLst>
          </p:cNvPr>
          <p:cNvSpPr>
            <a:spLocks noGrp="1"/>
          </p:cNvSpPr>
          <p:nvPr>
            <p:ph type="title"/>
          </p:nvPr>
        </p:nvSpPr>
        <p:spPr/>
        <p:txBody>
          <a:bodyPr/>
          <a:lstStyle/>
          <a:p>
            <a:r>
              <a:rPr lang="nl-NL"/>
              <a:t>Aanmelden</a:t>
            </a:r>
          </a:p>
        </p:txBody>
      </p:sp>
      <p:sp>
        <p:nvSpPr>
          <p:cNvPr id="3" name="Tijdelijke aanduiding voor inhoud 2">
            <a:extLst>
              <a:ext uri="{FF2B5EF4-FFF2-40B4-BE49-F238E27FC236}">
                <a16:creationId xmlns:a16="http://schemas.microsoft.com/office/drawing/2014/main" id="{12A6C0F5-5BE3-4243-9977-D447A4B9FF3C}"/>
              </a:ext>
            </a:extLst>
          </p:cNvPr>
          <p:cNvSpPr>
            <a:spLocks noGrp="1"/>
          </p:cNvSpPr>
          <p:nvPr>
            <p:ph sz="half" idx="1"/>
          </p:nvPr>
        </p:nvSpPr>
        <p:spPr>
          <a:xfrm>
            <a:off x="424746" y="951750"/>
            <a:ext cx="8294508" cy="3240000"/>
          </a:xfrm>
        </p:spPr>
        <p:txBody>
          <a:bodyPr/>
          <a:lstStyle/>
          <a:p>
            <a:endParaRPr lang="nl-NL"/>
          </a:p>
          <a:p>
            <a:pPr lvl="1"/>
            <a:r>
              <a:rPr lang="nl-NL" sz="2000"/>
              <a:t>Vanaf 18 maart (mits er een definitief advies gegeven is) tot en met 31 maart</a:t>
            </a:r>
          </a:p>
          <a:p>
            <a:pPr lvl="1"/>
            <a:r>
              <a:rPr lang="nl-NL" sz="2000"/>
              <a:t>Dringend advies voor aantal scholen op de voorkeurslijst</a:t>
            </a:r>
          </a:p>
          <a:p>
            <a:pPr marL="180000" lvl="1" indent="0">
              <a:buNone/>
            </a:pPr>
            <a:r>
              <a:rPr lang="nl-NL" sz="2000"/>
              <a:t>	4 scholen: 	Praktijkonderwijs, vmbo </a:t>
            </a:r>
            <a:r>
              <a:rPr lang="nl-NL" sz="2000" err="1"/>
              <a:t>bb</a:t>
            </a:r>
            <a:r>
              <a:rPr lang="nl-NL" sz="2000"/>
              <a:t>, vmbo </a:t>
            </a:r>
            <a:r>
              <a:rPr lang="nl-NL" sz="2000" err="1"/>
              <a:t>bb</a:t>
            </a:r>
            <a:r>
              <a:rPr lang="nl-NL" sz="2000"/>
              <a:t> t/m </a:t>
            </a:r>
            <a:r>
              <a:rPr lang="nl-NL" sz="2000" err="1"/>
              <a:t>kb</a:t>
            </a:r>
            <a:r>
              <a:rPr lang="nl-NL" sz="2000"/>
              <a:t>, vmbo </a:t>
            </a:r>
            <a:r>
              <a:rPr lang="nl-NL" sz="2000" err="1"/>
              <a:t>kb</a:t>
            </a:r>
            <a:r>
              <a:rPr lang="nl-NL" sz="2000"/>
              <a:t>, 				vmbo </a:t>
            </a:r>
            <a:r>
              <a:rPr lang="nl-NL" sz="2000" err="1"/>
              <a:t>kb</a:t>
            </a:r>
            <a:r>
              <a:rPr lang="nl-NL" sz="2000"/>
              <a:t> t/m gl-tl en vmbo gl-tl </a:t>
            </a:r>
          </a:p>
          <a:p>
            <a:pPr marL="180000" lvl="1" indent="0">
              <a:buNone/>
            </a:pPr>
            <a:r>
              <a:rPr lang="nl-NL" sz="2000"/>
              <a:t>	6 scholen:	vmbo gl-tl t/m havo en havo</a:t>
            </a:r>
          </a:p>
          <a:p>
            <a:pPr marL="180000" lvl="1" indent="0">
              <a:buNone/>
            </a:pPr>
            <a:r>
              <a:rPr lang="nl-NL" sz="2000"/>
              <a:t>	8 scholen:	havo t/m vwo en vwo</a:t>
            </a:r>
          </a:p>
          <a:p>
            <a:pPr marL="0" indent="0">
              <a:buNone/>
            </a:pPr>
            <a:endParaRPr lang="nl-NL" sz="2000"/>
          </a:p>
          <a:p>
            <a:pPr marL="180000" lvl="1" indent="0">
              <a:buNone/>
            </a:pPr>
            <a:endParaRPr lang="nl-NL" sz="2000"/>
          </a:p>
        </p:txBody>
      </p:sp>
      <p:sp>
        <p:nvSpPr>
          <p:cNvPr id="7" name="Tekstvak 6">
            <a:extLst>
              <a:ext uri="{FF2B5EF4-FFF2-40B4-BE49-F238E27FC236}">
                <a16:creationId xmlns:a16="http://schemas.microsoft.com/office/drawing/2014/main" id="{96982F42-CFF3-4644-9941-0563DD754795}"/>
              </a:ext>
            </a:extLst>
          </p:cNvPr>
          <p:cNvSpPr txBox="1"/>
          <p:nvPr/>
        </p:nvSpPr>
        <p:spPr>
          <a:xfrm rot="16200000">
            <a:off x="6830685" y="1617153"/>
            <a:ext cx="4023360" cy="246221"/>
          </a:xfrm>
          <a:prstGeom prst="rect">
            <a:avLst/>
          </a:prstGeom>
          <a:noFill/>
        </p:spPr>
        <p:txBody>
          <a:bodyPr wrap="square" rtlCol="0">
            <a:spAutoFit/>
          </a:bodyPr>
          <a:lstStyle/>
          <a:p>
            <a:r>
              <a:rPr lang="nl-NL" sz="1000" b="1">
                <a:solidFill>
                  <a:schemeClr val="bg1"/>
                </a:solidFill>
              </a:rPr>
              <a:t>© Fleur Beemster</a:t>
            </a:r>
          </a:p>
        </p:txBody>
      </p:sp>
    </p:spTree>
    <p:extLst>
      <p:ext uri="{BB962C8B-B14F-4D97-AF65-F5344CB8AC3E}">
        <p14:creationId xmlns:p14="http://schemas.microsoft.com/office/powerpoint/2010/main" val="177879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DF2FB-9071-4BE4-ACE0-BF09BC5DCDB0}"/>
              </a:ext>
            </a:extLst>
          </p:cNvPr>
          <p:cNvSpPr>
            <a:spLocks noGrp="1"/>
          </p:cNvSpPr>
          <p:nvPr>
            <p:ph type="title"/>
          </p:nvPr>
        </p:nvSpPr>
        <p:spPr/>
        <p:txBody>
          <a:bodyPr/>
          <a:lstStyle/>
          <a:p>
            <a:r>
              <a:rPr lang="nl-NL"/>
              <a:t>Toelaten</a:t>
            </a:r>
          </a:p>
        </p:txBody>
      </p:sp>
      <p:sp>
        <p:nvSpPr>
          <p:cNvPr id="3" name="Tijdelijke aanduiding voor inhoud 2">
            <a:extLst>
              <a:ext uri="{FF2B5EF4-FFF2-40B4-BE49-F238E27FC236}">
                <a16:creationId xmlns:a16="http://schemas.microsoft.com/office/drawing/2014/main" id="{E9417165-B764-4C5E-ABD8-824B81FAD8FC}"/>
              </a:ext>
            </a:extLst>
          </p:cNvPr>
          <p:cNvSpPr>
            <a:spLocks noGrp="1"/>
          </p:cNvSpPr>
          <p:nvPr>
            <p:ph idx="1"/>
          </p:nvPr>
        </p:nvSpPr>
        <p:spPr>
          <a:xfrm>
            <a:off x="539998" y="936000"/>
            <a:ext cx="7781042" cy="3662126"/>
          </a:xfrm>
        </p:spPr>
        <p:txBody>
          <a:bodyPr/>
          <a:lstStyle/>
          <a:p>
            <a:endParaRPr lang="nl-NL" sz="2000"/>
          </a:p>
          <a:p>
            <a:r>
              <a:rPr lang="nl-NL" sz="2000"/>
              <a:t>Basisschooladvies is leidend</a:t>
            </a:r>
          </a:p>
          <a:p>
            <a:r>
              <a:rPr lang="nl-NL" sz="2000"/>
              <a:t>Voorrangsregels en loting &amp; matching </a:t>
            </a:r>
          </a:p>
          <a:p>
            <a:r>
              <a:rPr lang="nl-NL" sz="2000"/>
              <a:t>Bericht met toelatingsbesluit: 13 mei vanaf 17 uur</a:t>
            </a:r>
          </a:p>
          <a:p>
            <a:endParaRPr lang="nl-NL" sz="2000"/>
          </a:p>
          <a:p>
            <a:pPr marL="0" indent="0">
              <a:buNone/>
            </a:pPr>
            <a:r>
              <a:rPr lang="nl-NL" sz="2000" b="1">
                <a:solidFill>
                  <a:schemeClr val="tx2"/>
                </a:solidFill>
                <a:latin typeface="+mj-lt"/>
                <a:ea typeface="+mj-ea"/>
                <a:cs typeface="+mj-cs"/>
              </a:rPr>
              <a:t>Wat als uw kind wordt uitgeloot op alle scholen van de voorkeurslijst? U meldt aan in de tweede ronde:</a:t>
            </a:r>
            <a:endParaRPr lang="nl-NL" sz="2000"/>
          </a:p>
          <a:p>
            <a:r>
              <a:rPr lang="nl-NL" sz="2000"/>
              <a:t>Niet geplaatst? nieuwe voorkeurslijst en aanmelding </a:t>
            </a:r>
          </a:p>
          <a:p>
            <a:r>
              <a:rPr lang="nl-NL" sz="2000"/>
              <a:t>2</a:t>
            </a:r>
            <a:r>
              <a:rPr lang="nl-NL" sz="2000" baseline="30000"/>
              <a:t>e</a:t>
            </a:r>
            <a:r>
              <a:rPr lang="nl-NL" sz="2000"/>
              <a:t> ronde van aanmelden: 20 t/m 26 mei</a:t>
            </a:r>
          </a:p>
          <a:p>
            <a:r>
              <a:rPr lang="nl-NL" sz="2000"/>
              <a:t>Bericht met toelatingsbesluit: 3 juni</a:t>
            </a:r>
          </a:p>
        </p:txBody>
      </p:sp>
    </p:spTree>
    <p:extLst>
      <p:ext uri="{BB962C8B-B14F-4D97-AF65-F5344CB8AC3E}">
        <p14:creationId xmlns:p14="http://schemas.microsoft.com/office/powerpoint/2010/main" val="24351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F4808-D5F9-46F1-8DB3-A8AB39E97C44}"/>
              </a:ext>
            </a:extLst>
          </p:cNvPr>
          <p:cNvSpPr>
            <a:spLocks noGrp="1"/>
          </p:cNvSpPr>
          <p:nvPr>
            <p:ph type="title"/>
          </p:nvPr>
        </p:nvSpPr>
        <p:spPr/>
        <p:txBody>
          <a:bodyPr/>
          <a:lstStyle/>
          <a:p>
            <a:r>
              <a:rPr lang="nl-NL"/>
              <a:t>Restperiode</a:t>
            </a:r>
          </a:p>
        </p:txBody>
      </p:sp>
      <p:sp>
        <p:nvSpPr>
          <p:cNvPr id="3" name="Tijdelijke aanduiding voor inhoud 2">
            <a:extLst>
              <a:ext uri="{FF2B5EF4-FFF2-40B4-BE49-F238E27FC236}">
                <a16:creationId xmlns:a16="http://schemas.microsoft.com/office/drawing/2014/main" id="{5A48ABC0-A924-497E-A848-E6AB82B49093}"/>
              </a:ext>
            </a:extLst>
          </p:cNvPr>
          <p:cNvSpPr>
            <a:spLocks noGrp="1"/>
          </p:cNvSpPr>
          <p:nvPr>
            <p:ph idx="1"/>
          </p:nvPr>
        </p:nvSpPr>
        <p:spPr>
          <a:xfrm>
            <a:off x="539998" y="1399135"/>
            <a:ext cx="4049982" cy="2189885"/>
          </a:xfrm>
        </p:spPr>
        <p:txBody>
          <a:bodyPr/>
          <a:lstStyle/>
          <a:p>
            <a:r>
              <a:rPr lang="nl-NL" sz="2000"/>
              <a:t>(Opnieuw) aanmelden vanaf 10 juni</a:t>
            </a:r>
          </a:p>
          <a:p>
            <a:r>
              <a:rPr lang="nl-NL" sz="2000"/>
              <a:t>Aanmelden kan alleen nog op scholen met plek en gaat op papier</a:t>
            </a:r>
          </a:p>
          <a:p>
            <a:r>
              <a:rPr lang="nl-NL" sz="2000"/>
              <a:t>Behandelen op volgorde van binnenkomst</a:t>
            </a:r>
          </a:p>
          <a:p>
            <a:r>
              <a:rPr lang="nl-NL" sz="2000"/>
              <a:t>Kennismaking: half juni – half juli</a:t>
            </a:r>
          </a:p>
        </p:txBody>
      </p:sp>
      <p:sp>
        <p:nvSpPr>
          <p:cNvPr id="7" name="Tekstvak 6">
            <a:extLst>
              <a:ext uri="{FF2B5EF4-FFF2-40B4-BE49-F238E27FC236}">
                <a16:creationId xmlns:a16="http://schemas.microsoft.com/office/drawing/2014/main" id="{597C8A24-1DC0-4D35-B7AA-86C2B1998A5F}"/>
              </a:ext>
            </a:extLst>
          </p:cNvPr>
          <p:cNvSpPr txBox="1"/>
          <p:nvPr/>
        </p:nvSpPr>
        <p:spPr>
          <a:xfrm rot="16200000">
            <a:off x="6634741" y="1617153"/>
            <a:ext cx="4023360" cy="246221"/>
          </a:xfrm>
          <a:prstGeom prst="rect">
            <a:avLst/>
          </a:prstGeom>
          <a:noFill/>
        </p:spPr>
        <p:txBody>
          <a:bodyPr wrap="square" rtlCol="0">
            <a:spAutoFit/>
          </a:bodyPr>
          <a:lstStyle/>
          <a:p>
            <a:r>
              <a:rPr lang="nl-NL" sz="1000" b="1">
                <a:solidFill>
                  <a:schemeClr val="bg1"/>
                </a:solidFill>
              </a:rPr>
              <a:t>© Fleur Beemster</a:t>
            </a:r>
          </a:p>
        </p:txBody>
      </p:sp>
      <p:pic>
        <p:nvPicPr>
          <p:cNvPr id="9" name="Afbeelding 8" descr="Afbeelding met overdekt, machine, muur, Werkplaats&#10;&#10;Automatisch gegenereerde beschrijving">
            <a:extLst>
              <a:ext uri="{FF2B5EF4-FFF2-40B4-BE49-F238E27FC236}">
                <a16:creationId xmlns:a16="http://schemas.microsoft.com/office/drawing/2014/main" id="{422AAD44-E82E-1750-F1BB-5E4B6790A5A8}"/>
              </a:ext>
            </a:extLst>
          </p:cNvPr>
          <p:cNvPicPr>
            <a:picLocks noChangeAspect="1"/>
          </p:cNvPicPr>
          <p:nvPr/>
        </p:nvPicPr>
        <p:blipFill>
          <a:blip r:embed="rId3"/>
          <a:stretch>
            <a:fillRect/>
          </a:stretch>
        </p:blipFill>
        <p:spPr>
          <a:xfrm>
            <a:off x="4891992" y="1051416"/>
            <a:ext cx="4049982" cy="2700528"/>
          </a:xfrm>
          <a:prstGeom prst="rect">
            <a:avLst/>
          </a:prstGeom>
        </p:spPr>
      </p:pic>
    </p:spTree>
    <p:extLst>
      <p:ext uri="{BB962C8B-B14F-4D97-AF65-F5344CB8AC3E}">
        <p14:creationId xmlns:p14="http://schemas.microsoft.com/office/powerpoint/2010/main" val="21398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75148" y="1402044"/>
            <a:ext cx="5668852" cy="3847502"/>
          </a:xfrm>
        </p:spPr>
        <p:txBody>
          <a:bodyPr/>
          <a:lstStyle/>
          <a:p>
            <a:r>
              <a:rPr lang="nl-NL"/>
              <a:t>Eerste aanspreekpunt is de leerkracht groep 8</a:t>
            </a:r>
          </a:p>
          <a:p>
            <a:r>
              <a:rPr lang="nl-NL"/>
              <a:t>Website BOVO met informatie over de procedure</a:t>
            </a:r>
          </a:p>
          <a:p>
            <a:r>
              <a:rPr lang="nl-NL"/>
              <a:t>Zie ook de </a:t>
            </a:r>
            <a:r>
              <a:rPr lang="nl-NL">
                <a:hlinkClick r:id="rId3"/>
              </a:rPr>
              <a:t>veelgestelde vragen </a:t>
            </a:r>
            <a:r>
              <a:rPr lang="nl-NL"/>
              <a:t>op die site </a:t>
            </a:r>
          </a:p>
          <a:p>
            <a:r>
              <a:rPr lang="nl-NL"/>
              <a:t>Folders over de overstap in NL, ENG, Pools, Arabisch, Bulgaars en Turks staan in de </a:t>
            </a:r>
            <a:r>
              <a:rPr lang="nl-NL">
                <a:hlinkClick r:id="rId4"/>
              </a:rPr>
              <a:t>mediatheek</a:t>
            </a:r>
            <a:endParaRPr lang="nl-NL"/>
          </a:p>
          <a:p>
            <a:r>
              <a:rPr lang="nl-NL"/>
              <a:t>Animatie over de overstapprocedure</a:t>
            </a:r>
          </a:p>
          <a:p>
            <a:r>
              <a:rPr lang="nl-NL"/>
              <a:t>Video van advies tot aanmelden</a:t>
            </a:r>
          </a:p>
          <a:p>
            <a:endParaRPr lang="nl-NL" sz="1600"/>
          </a:p>
          <a:p>
            <a:r>
              <a:rPr lang="nl-NL" sz="1600" u="sng">
                <a:hlinkClick r:id="rId5"/>
              </a:rPr>
              <a:t>www.bovohaaglanden.nl</a:t>
            </a:r>
            <a:endParaRPr lang="nl-NL" sz="1600" u="sng"/>
          </a:p>
          <a:p>
            <a:r>
              <a:rPr lang="nl-NL" sz="1600">
                <a:hlinkClick r:id="rId6"/>
              </a:rPr>
              <a:t>www.scholenwijzer.denhaag.nl</a:t>
            </a:r>
            <a:endParaRPr lang="nl-NL" sz="1600"/>
          </a:p>
          <a:p>
            <a:r>
              <a:rPr lang="nl-NL" sz="1600">
                <a:hlinkClick r:id="rId7"/>
              </a:rPr>
              <a:t>www.passendonderwijs.nl</a:t>
            </a:r>
            <a:endParaRPr lang="nl-NL" sz="1600"/>
          </a:p>
          <a:p>
            <a:r>
              <a:rPr lang="nl-NL" sz="1600">
                <a:hlinkClick r:id="rId8"/>
              </a:rPr>
              <a:t>www.swvzhw.nl</a:t>
            </a:r>
            <a:endParaRPr lang="nl-NL" sz="1600"/>
          </a:p>
          <a:p>
            <a:endParaRPr lang="nl-NL"/>
          </a:p>
        </p:txBody>
      </p:sp>
      <p:sp>
        <p:nvSpPr>
          <p:cNvPr id="3" name="Title 2"/>
          <p:cNvSpPr>
            <a:spLocks noGrp="1"/>
          </p:cNvSpPr>
          <p:nvPr>
            <p:ph type="title"/>
          </p:nvPr>
        </p:nvSpPr>
        <p:spPr>
          <a:xfrm>
            <a:off x="540000" y="144000"/>
            <a:ext cx="7998210" cy="792000"/>
          </a:xfrm>
        </p:spPr>
        <p:txBody>
          <a:bodyPr/>
          <a:lstStyle/>
          <a:p>
            <a:r>
              <a:rPr lang="nl-NL"/>
              <a:t>Meer informatie voor ouders</a:t>
            </a:r>
          </a:p>
        </p:txBody>
      </p:sp>
      <p:pic>
        <p:nvPicPr>
          <p:cNvPr id="7" name="Afbeelding 6" descr="Afbeelding met statief, meubels, overdekt, ladder">
            <a:extLst>
              <a:ext uri="{FF2B5EF4-FFF2-40B4-BE49-F238E27FC236}">
                <a16:creationId xmlns:a16="http://schemas.microsoft.com/office/drawing/2014/main" id="{7C65F53C-ABBF-0B2A-CB56-53623C186FFC}"/>
              </a:ext>
            </a:extLst>
          </p:cNvPr>
          <p:cNvPicPr>
            <a:picLocks noChangeAspect="1"/>
          </p:cNvPicPr>
          <p:nvPr/>
        </p:nvPicPr>
        <p:blipFill>
          <a:blip r:embed="rId9"/>
          <a:stretch>
            <a:fillRect/>
          </a:stretch>
        </p:blipFill>
        <p:spPr>
          <a:xfrm>
            <a:off x="236220" y="1425702"/>
            <a:ext cx="3072913" cy="2049018"/>
          </a:xfrm>
          <a:prstGeom prst="rect">
            <a:avLst/>
          </a:prstGeom>
        </p:spPr>
      </p:pic>
    </p:spTree>
    <p:extLst>
      <p:ext uri="{BB962C8B-B14F-4D97-AF65-F5344CB8AC3E}">
        <p14:creationId xmlns:p14="http://schemas.microsoft.com/office/powerpoint/2010/main" val="11208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76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6506A-2123-4B9A-B4BB-A0EE032B3490}"/>
              </a:ext>
            </a:extLst>
          </p:cNvPr>
          <p:cNvSpPr>
            <a:spLocks noGrp="1"/>
          </p:cNvSpPr>
          <p:nvPr>
            <p:ph type="title"/>
          </p:nvPr>
        </p:nvSpPr>
        <p:spPr/>
        <p:txBody>
          <a:bodyPr/>
          <a:lstStyle/>
          <a:p>
            <a:r>
              <a:rPr lang="nl-NL"/>
              <a:t>Belangrijk in groep 8</a:t>
            </a:r>
          </a:p>
        </p:txBody>
      </p:sp>
      <p:sp>
        <p:nvSpPr>
          <p:cNvPr id="3" name="Tijdelijke aanduiding voor inhoud 2">
            <a:extLst>
              <a:ext uri="{FF2B5EF4-FFF2-40B4-BE49-F238E27FC236}">
                <a16:creationId xmlns:a16="http://schemas.microsoft.com/office/drawing/2014/main" id="{20E64E92-F02A-4C78-BC53-74FED2DE54C0}"/>
              </a:ext>
            </a:extLst>
          </p:cNvPr>
          <p:cNvSpPr>
            <a:spLocks noGrp="1"/>
          </p:cNvSpPr>
          <p:nvPr>
            <p:ph idx="1"/>
          </p:nvPr>
        </p:nvSpPr>
        <p:spPr>
          <a:xfrm>
            <a:off x="539997" y="1047393"/>
            <a:ext cx="4032003" cy="3135987"/>
          </a:xfrm>
        </p:spPr>
        <p:txBody>
          <a:bodyPr/>
          <a:lstStyle/>
          <a:p>
            <a:r>
              <a:rPr lang="nl-NL" sz="2000"/>
              <a:t>Het ouderportaal in POVO OT </a:t>
            </a:r>
          </a:p>
          <a:p>
            <a:r>
              <a:rPr lang="nl-NL" sz="2000"/>
              <a:t>Oriënteren op middelbare scholen</a:t>
            </a:r>
          </a:p>
          <a:p>
            <a:r>
              <a:rPr lang="nl-NL" sz="2000"/>
              <a:t>Passend onderwijs</a:t>
            </a:r>
          </a:p>
          <a:p>
            <a:r>
              <a:rPr lang="nl-NL" sz="2000"/>
              <a:t>Een voorlopig en een definitief schooladvies</a:t>
            </a:r>
          </a:p>
          <a:p>
            <a:r>
              <a:rPr lang="nl-NL" sz="2000"/>
              <a:t>Doorstroomtoets</a:t>
            </a:r>
          </a:p>
          <a:p>
            <a:r>
              <a:rPr lang="nl-NL" sz="2000"/>
              <a:t>Aanmelden en toelaten</a:t>
            </a:r>
          </a:p>
          <a:p>
            <a:r>
              <a:rPr lang="nl-NL" sz="2000"/>
              <a:t>Bericht met het toelatingsbesluit</a:t>
            </a:r>
          </a:p>
          <a:p>
            <a:r>
              <a:rPr lang="nl-NL" sz="2000"/>
              <a:t>Kennismaking middelbare school</a:t>
            </a:r>
          </a:p>
          <a:p>
            <a:pPr marL="0" indent="0">
              <a:buNone/>
            </a:pPr>
            <a:endParaRPr lang="nl-NL" sz="2000"/>
          </a:p>
          <a:p>
            <a:pPr marL="0" indent="0">
              <a:buNone/>
            </a:pPr>
            <a:endParaRPr lang="nl-NL"/>
          </a:p>
          <a:p>
            <a:endParaRPr lang="nl-NL"/>
          </a:p>
          <a:p>
            <a:endParaRPr lang="nl-NL"/>
          </a:p>
        </p:txBody>
      </p:sp>
      <p:pic>
        <p:nvPicPr>
          <p:cNvPr id="5" name="Afbeelding 4" descr="Afbeelding met overdekt, whiteboard, muur, kunst">
            <a:extLst>
              <a:ext uri="{FF2B5EF4-FFF2-40B4-BE49-F238E27FC236}">
                <a16:creationId xmlns:a16="http://schemas.microsoft.com/office/drawing/2014/main" id="{84484610-CA26-3A36-DC77-EB53F3E802B5}"/>
              </a:ext>
            </a:extLst>
          </p:cNvPr>
          <p:cNvPicPr>
            <a:picLocks noChangeAspect="1"/>
          </p:cNvPicPr>
          <p:nvPr/>
        </p:nvPicPr>
        <p:blipFill>
          <a:blip r:embed="rId3"/>
          <a:stretch>
            <a:fillRect/>
          </a:stretch>
        </p:blipFill>
        <p:spPr>
          <a:xfrm>
            <a:off x="4749230" y="1047393"/>
            <a:ext cx="4135690" cy="2757678"/>
          </a:xfrm>
          <a:prstGeom prst="rect">
            <a:avLst/>
          </a:prstGeom>
        </p:spPr>
      </p:pic>
    </p:spTree>
    <p:extLst>
      <p:ext uri="{BB962C8B-B14F-4D97-AF65-F5344CB8AC3E}">
        <p14:creationId xmlns:p14="http://schemas.microsoft.com/office/powerpoint/2010/main" val="136258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6B812-FA52-CDAB-3187-FF0C65B2283C}"/>
              </a:ext>
            </a:extLst>
          </p:cNvPr>
          <p:cNvSpPr>
            <a:spLocks noGrp="1"/>
          </p:cNvSpPr>
          <p:nvPr>
            <p:ph type="title"/>
          </p:nvPr>
        </p:nvSpPr>
        <p:spPr>
          <a:xfrm>
            <a:off x="539999" y="144000"/>
            <a:ext cx="7557253" cy="792000"/>
          </a:xfrm>
        </p:spPr>
        <p:txBody>
          <a:bodyPr/>
          <a:lstStyle/>
          <a:p>
            <a:r>
              <a:rPr lang="nl-NL"/>
              <a:t>Aanmeldprocedure PO - VO</a:t>
            </a:r>
          </a:p>
        </p:txBody>
      </p:sp>
      <p:sp>
        <p:nvSpPr>
          <p:cNvPr id="3" name="Tijdelijke aanduiding voor inhoud 2">
            <a:extLst>
              <a:ext uri="{FF2B5EF4-FFF2-40B4-BE49-F238E27FC236}">
                <a16:creationId xmlns:a16="http://schemas.microsoft.com/office/drawing/2014/main" id="{1643BF30-8C2F-B77B-5BC5-3BEBAC22D3E2}"/>
              </a:ext>
            </a:extLst>
          </p:cNvPr>
          <p:cNvSpPr>
            <a:spLocks noGrp="1"/>
          </p:cNvSpPr>
          <p:nvPr>
            <p:ph idx="1"/>
          </p:nvPr>
        </p:nvSpPr>
        <p:spPr>
          <a:xfrm>
            <a:off x="539997" y="1152000"/>
            <a:ext cx="8014455" cy="3241287"/>
          </a:xfrm>
        </p:spPr>
        <p:txBody>
          <a:bodyPr/>
          <a:lstStyle/>
          <a:p>
            <a:r>
              <a:rPr lang="nl-NL" sz="3200">
                <a:hlinkClick r:id="rId2"/>
              </a:rPr>
              <a:t>https://www.bovohaaglanden.nl/orienteren/de-overstap/</a:t>
            </a:r>
            <a:r>
              <a:rPr lang="nl-NL" sz="3200"/>
              <a:t> </a:t>
            </a:r>
          </a:p>
        </p:txBody>
      </p:sp>
    </p:spTree>
    <p:extLst>
      <p:ext uri="{BB962C8B-B14F-4D97-AF65-F5344CB8AC3E}">
        <p14:creationId xmlns:p14="http://schemas.microsoft.com/office/powerpoint/2010/main" val="263023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207B922-55AA-65BB-4A04-50DB053CBDE7}"/>
              </a:ext>
            </a:extLst>
          </p:cNvPr>
          <p:cNvPicPr>
            <a:picLocks noChangeAspect="1"/>
          </p:cNvPicPr>
          <p:nvPr/>
        </p:nvPicPr>
        <p:blipFill>
          <a:blip r:embed="rId3"/>
          <a:stretch>
            <a:fillRect/>
          </a:stretch>
        </p:blipFill>
        <p:spPr>
          <a:xfrm>
            <a:off x="946302" y="0"/>
            <a:ext cx="7251395" cy="5143500"/>
          </a:xfrm>
          <a:prstGeom prst="rect">
            <a:avLst/>
          </a:prstGeom>
        </p:spPr>
      </p:pic>
    </p:spTree>
    <p:extLst>
      <p:ext uri="{BB962C8B-B14F-4D97-AF65-F5344CB8AC3E}">
        <p14:creationId xmlns:p14="http://schemas.microsoft.com/office/powerpoint/2010/main" val="256438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6506A-2123-4B9A-B4BB-A0EE032B3490}"/>
              </a:ext>
            </a:extLst>
          </p:cNvPr>
          <p:cNvSpPr>
            <a:spLocks noGrp="1"/>
          </p:cNvSpPr>
          <p:nvPr>
            <p:ph type="title"/>
          </p:nvPr>
        </p:nvSpPr>
        <p:spPr>
          <a:xfrm>
            <a:off x="540000" y="144000"/>
            <a:ext cx="8064002" cy="792000"/>
          </a:xfrm>
        </p:spPr>
        <p:txBody>
          <a:bodyPr/>
          <a:lstStyle/>
          <a:p>
            <a:r>
              <a:rPr lang="nl-NL"/>
              <a:t>Digitaal ouderportaal POVO OT</a:t>
            </a:r>
          </a:p>
        </p:txBody>
      </p:sp>
      <p:sp>
        <p:nvSpPr>
          <p:cNvPr id="3" name="Tijdelijke aanduiding voor inhoud 2">
            <a:extLst>
              <a:ext uri="{FF2B5EF4-FFF2-40B4-BE49-F238E27FC236}">
                <a16:creationId xmlns:a16="http://schemas.microsoft.com/office/drawing/2014/main" id="{20E64E92-F02A-4C78-BC53-74FED2DE54C0}"/>
              </a:ext>
            </a:extLst>
          </p:cNvPr>
          <p:cNvSpPr>
            <a:spLocks noGrp="1"/>
          </p:cNvSpPr>
          <p:nvPr>
            <p:ph idx="1"/>
          </p:nvPr>
        </p:nvSpPr>
        <p:spPr>
          <a:xfrm>
            <a:off x="539998" y="936000"/>
            <a:ext cx="7956302" cy="3457287"/>
          </a:xfrm>
        </p:spPr>
        <p:txBody>
          <a:bodyPr/>
          <a:lstStyle/>
          <a:p>
            <a:pPr marL="180000" lvl="1" indent="0">
              <a:buNone/>
            </a:pPr>
            <a:endParaRPr lang="nl-NL" sz="2000"/>
          </a:p>
          <a:p>
            <a:pPr marL="180000" lvl="1" indent="0">
              <a:buNone/>
            </a:pPr>
            <a:r>
              <a:rPr lang="nl-NL" sz="2000"/>
              <a:t>POVO OT is de applicatie waarmee digitaal aangemeld wordt. </a:t>
            </a:r>
          </a:p>
          <a:p>
            <a:pPr marL="180000" lvl="1" indent="0">
              <a:buNone/>
            </a:pPr>
            <a:r>
              <a:rPr lang="nl-NL" sz="2000"/>
              <a:t>Wat kan er allemaal in het ouderportaal?</a:t>
            </a:r>
          </a:p>
          <a:p>
            <a:pPr marL="180000" lvl="1" indent="0">
              <a:buNone/>
            </a:pPr>
            <a:r>
              <a:rPr lang="nl-NL" sz="2000"/>
              <a:t>1. Zien welke middelbare scholen er passen bij het gegeven schooladvies</a:t>
            </a:r>
          </a:p>
          <a:p>
            <a:pPr marL="180000" lvl="1" indent="0">
              <a:buNone/>
            </a:pPr>
            <a:r>
              <a:rPr lang="nl-NL" sz="2000"/>
              <a:t>2. Inzien van het onderwijskundig rapport en als deze definitief is een mening (dit heet zienswijze) toevoegen</a:t>
            </a:r>
          </a:p>
          <a:p>
            <a:pPr marL="180000" lvl="1" indent="0">
              <a:buNone/>
            </a:pPr>
            <a:r>
              <a:rPr lang="nl-NL" sz="2000"/>
              <a:t>3. Een voorkeurslijst met scholen invullen en de leerling aanmelden bij de middelbare school</a:t>
            </a:r>
          </a:p>
          <a:p>
            <a:pPr marL="180000" lvl="1" indent="0">
              <a:buNone/>
            </a:pPr>
            <a:r>
              <a:rPr lang="nl-NL" sz="2000"/>
              <a:t>4. Na elke aanmeldingsronde het toelatingsbesluit zien</a:t>
            </a:r>
          </a:p>
          <a:p>
            <a:pPr marL="180000" lvl="1" indent="0">
              <a:buNone/>
            </a:pPr>
            <a:endParaRPr lang="nl-NL" sz="2000">
              <a:highlight>
                <a:srgbClr val="FFFF00"/>
              </a:highlight>
            </a:endParaRPr>
          </a:p>
          <a:p>
            <a:pPr lvl="1">
              <a:buFontTx/>
              <a:buChar char="-"/>
            </a:pPr>
            <a:endParaRPr lang="nl-NL"/>
          </a:p>
          <a:p>
            <a:endParaRPr lang="nl-NL"/>
          </a:p>
          <a:p>
            <a:endParaRPr lang="nl-NL"/>
          </a:p>
          <a:p>
            <a:endParaRPr lang="nl-NL"/>
          </a:p>
        </p:txBody>
      </p:sp>
    </p:spTree>
    <p:extLst>
      <p:ext uri="{BB962C8B-B14F-4D97-AF65-F5344CB8AC3E}">
        <p14:creationId xmlns:p14="http://schemas.microsoft.com/office/powerpoint/2010/main" val="13593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CA1F2-2B87-8DCC-181C-013EA48595A4}"/>
              </a:ext>
            </a:extLst>
          </p:cNvPr>
          <p:cNvSpPr>
            <a:spLocks noGrp="1"/>
          </p:cNvSpPr>
          <p:nvPr>
            <p:ph type="title"/>
          </p:nvPr>
        </p:nvSpPr>
        <p:spPr/>
        <p:txBody>
          <a:bodyPr/>
          <a:lstStyle/>
          <a:p>
            <a:r>
              <a:rPr lang="nl-NL" dirty="0">
                <a:ea typeface="Roboto Slab"/>
                <a:cs typeface="Roboto Slab"/>
              </a:rPr>
              <a:t>Ouderrol kiezen</a:t>
            </a:r>
            <a:endParaRPr lang="nl-NL" dirty="0"/>
          </a:p>
        </p:txBody>
      </p:sp>
      <p:sp>
        <p:nvSpPr>
          <p:cNvPr id="3" name="Tijdelijke aanduiding voor inhoud 2">
            <a:extLst>
              <a:ext uri="{FF2B5EF4-FFF2-40B4-BE49-F238E27FC236}">
                <a16:creationId xmlns:a16="http://schemas.microsoft.com/office/drawing/2014/main" id="{4F69AA34-70C8-3B81-142E-36E31CC964ED}"/>
              </a:ext>
            </a:extLst>
          </p:cNvPr>
          <p:cNvSpPr>
            <a:spLocks noGrp="1"/>
          </p:cNvSpPr>
          <p:nvPr>
            <p:ph idx="1"/>
          </p:nvPr>
        </p:nvSpPr>
        <p:spPr>
          <a:xfrm>
            <a:off x="539998" y="1152000"/>
            <a:ext cx="8098843" cy="3241287"/>
          </a:xfrm>
        </p:spPr>
        <p:txBody>
          <a:bodyPr/>
          <a:lstStyle/>
          <a:p>
            <a:pPr marL="179705" indent="-179705"/>
            <a:r>
              <a:rPr lang="nl-NL" sz="1800" dirty="0">
                <a:ea typeface="+mn-lt"/>
                <a:cs typeface="+mn-lt"/>
              </a:rPr>
              <a:t>Ouders krijgen toegang tot het ouderportaal via een token (unieke code). Basisscholen leggen de keuze vast via POVO OT welke ouder welk type token krijgt:</a:t>
            </a:r>
            <a:endParaRPr lang="nl-NL" sz="1800">
              <a:latin typeface="Source Sans Pro"/>
              <a:ea typeface="Source Sans Pro"/>
              <a:cs typeface="Roboto"/>
            </a:endParaRPr>
          </a:p>
          <a:p>
            <a:pPr marL="0" indent="0">
              <a:buNone/>
            </a:pPr>
            <a:r>
              <a:rPr lang="nl-NL" sz="1800" dirty="0">
                <a:latin typeface="Source Sans Pro"/>
                <a:ea typeface="Roboto"/>
                <a:cs typeface="Roboto"/>
              </a:rPr>
              <a:t>--&gt; aanmeld-token</a:t>
            </a:r>
            <a:endParaRPr lang="nl-NL" sz="1800" dirty="0">
              <a:latin typeface="Source Sans Pro"/>
              <a:ea typeface="Source Sans Pro"/>
              <a:cs typeface="Roboto"/>
            </a:endParaRPr>
          </a:p>
          <a:p>
            <a:pPr marL="0" indent="0">
              <a:buNone/>
            </a:pPr>
            <a:r>
              <a:rPr lang="nl-NL" sz="1800" dirty="0">
                <a:latin typeface="Source Sans Pro"/>
                <a:ea typeface="Roboto"/>
                <a:cs typeface="Roboto"/>
              </a:rPr>
              <a:t>--&gt; inzage-token</a:t>
            </a:r>
            <a:endParaRPr lang="nl-NL" sz="1800" dirty="0">
              <a:latin typeface="Source Sans Pro"/>
              <a:ea typeface="Source Sans Pro"/>
            </a:endParaRPr>
          </a:p>
          <a:p>
            <a:pPr marL="179705" indent="-179705"/>
            <a:endParaRPr lang="nl-NL" sz="1800" dirty="0">
              <a:latin typeface="Source Sans Pro"/>
              <a:ea typeface="Roboto"/>
              <a:cs typeface="Roboto"/>
            </a:endParaRPr>
          </a:p>
          <a:p>
            <a:pPr marL="179705" indent="-179705"/>
            <a:r>
              <a:rPr lang="nl-NL" sz="1800" dirty="0">
                <a:latin typeface="Source Sans Pro"/>
                <a:ea typeface="Roboto"/>
                <a:cs typeface="Roboto"/>
              </a:rPr>
              <a:t>Uw kind krijgt 1 formulier mee waarop u aangeeft welke ouder welke rol op zich wilt nemen. </a:t>
            </a:r>
          </a:p>
          <a:p>
            <a:pPr marL="179705" indent="-179705"/>
            <a:r>
              <a:rPr lang="nl-NL" sz="1800" dirty="0">
                <a:latin typeface="Source Sans Pro"/>
                <a:ea typeface="Roboto"/>
                <a:cs typeface="Roboto"/>
              </a:rPr>
              <a:t>Kinderen met gescheiden ouders krijgen 2 formulieren mee, zodat voor ons duidelijk wordt welke ouder de aanmeld-token wilt ontvangen en welke ouder de inzage-token. </a:t>
            </a:r>
          </a:p>
          <a:p>
            <a:pPr marL="179705" indent="-179705"/>
            <a:endParaRPr lang="nl-NL" sz="1800" dirty="0">
              <a:ea typeface="Source Sans Pro"/>
            </a:endParaRPr>
          </a:p>
        </p:txBody>
      </p:sp>
    </p:spTree>
    <p:extLst>
      <p:ext uri="{BB962C8B-B14F-4D97-AF65-F5344CB8AC3E}">
        <p14:creationId xmlns:p14="http://schemas.microsoft.com/office/powerpoint/2010/main" val="226299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885F2-BB81-5194-BE4D-6C21ECC48FF7}"/>
              </a:ext>
            </a:extLst>
          </p:cNvPr>
          <p:cNvSpPr>
            <a:spLocks noGrp="1"/>
          </p:cNvSpPr>
          <p:nvPr>
            <p:ph type="title"/>
          </p:nvPr>
        </p:nvSpPr>
        <p:spPr/>
        <p:txBody>
          <a:bodyPr/>
          <a:lstStyle/>
          <a:p>
            <a:r>
              <a:rPr lang="nl-NL" dirty="0">
                <a:ea typeface="Roboto Slab"/>
                <a:cs typeface="Roboto Slab"/>
              </a:rPr>
              <a:t>Gegevens controleren</a:t>
            </a:r>
            <a:endParaRPr lang="nl-NL" dirty="0" err="1"/>
          </a:p>
        </p:txBody>
      </p:sp>
      <p:sp>
        <p:nvSpPr>
          <p:cNvPr id="3" name="Tijdelijke aanduiding voor inhoud 2">
            <a:extLst>
              <a:ext uri="{FF2B5EF4-FFF2-40B4-BE49-F238E27FC236}">
                <a16:creationId xmlns:a16="http://schemas.microsoft.com/office/drawing/2014/main" id="{95733E4F-8B9E-4A24-F141-B7DB74E7B4E0}"/>
              </a:ext>
            </a:extLst>
          </p:cNvPr>
          <p:cNvSpPr>
            <a:spLocks noGrp="1"/>
          </p:cNvSpPr>
          <p:nvPr>
            <p:ph idx="1"/>
          </p:nvPr>
        </p:nvSpPr>
        <p:spPr/>
        <p:txBody>
          <a:bodyPr/>
          <a:lstStyle/>
          <a:p>
            <a:pPr marL="179705" indent="-179705"/>
            <a:r>
              <a:rPr lang="nl-NL" dirty="0">
                <a:ea typeface="Source Sans Pro"/>
              </a:rPr>
              <a:t>Ouders krijgen binnenkort een envelop mee met daarin een concept OKR om de persoonlijke gegevens te controleren. </a:t>
            </a:r>
          </a:p>
          <a:p>
            <a:pPr marL="0" indent="0">
              <a:buNone/>
            </a:pPr>
            <a:endParaRPr lang="nl-NL" dirty="0">
              <a:ea typeface="Source Sans Pro"/>
            </a:endParaRPr>
          </a:p>
          <a:p>
            <a:pPr marL="179705" indent="-179705"/>
            <a:r>
              <a:rPr lang="nl-NL" dirty="0">
                <a:ea typeface="Source Sans Pro"/>
              </a:rPr>
              <a:t>Het is belangrijk dat alle gegevens correct in het dossier van uw kind staan, zodat dit goed overgedragen wordt naar de middelbare school. </a:t>
            </a:r>
          </a:p>
        </p:txBody>
      </p:sp>
    </p:spTree>
    <p:extLst>
      <p:ext uri="{BB962C8B-B14F-4D97-AF65-F5344CB8AC3E}">
        <p14:creationId xmlns:p14="http://schemas.microsoft.com/office/powerpoint/2010/main" val="29179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6506A-2123-4B9A-B4BB-A0EE032B3490}"/>
              </a:ext>
            </a:extLst>
          </p:cNvPr>
          <p:cNvSpPr>
            <a:spLocks noGrp="1"/>
          </p:cNvSpPr>
          <p:nvPr>
            <p:ph type="title"/>
          </p:nvPr>
        </p:nvSpPr>
        <p:spPr>
          <a:xfrm>
            <a:off x="540000" y="144000"/>
            <a:ext cx="8192520" cy="792000"/>
          </a:xfrm>
        </p:spPr>
        <p:txBody>
          <a:bodyPr/>
          <a:lstStyle/>
          <a:p>
            <a:r>
              <a:rPr lang="nl-NL" sz="4000"/>
              <a:t>Oriëntatie op middelbare scholen</a:t>
            </a:r>
          </a:p>
        </p:txBody>
      </p:sp>
      <p:sp>
        <p:nvSpPr>
          <p:cNvPr id="3" name="Tijdelijke aanduiding voor inhoud 2">
            <a:extLst>
              <a:ext uri="{FF2B5EF4-FFF2-40B4-BE49-F238E27FC236}">
                <a16:creationId xmlns:a16="http://schemas.microsoft.com/office/drawing/2014/main" id="{20E64E92-F02A-4C78-BC53-74FED2DE54C0}"/>
              </a:ext>
            </a:extLst>
          </p:cNvPr>
          <p:cNvSpPr>
            <a:spLocks noGrp="1"/>
          </p:cNvSpPr>
          <p:nvPr>
            <p:ph idx="1"/>
          </p:nvPr>
        </p:nvSpPr>
        <p:spPr>
          <a:xfrm>
            <a:off x="539997" y="1152000"/>
            <a:ext cx="8342745" cy="3241287"/>
          </a:xfrm>
        </p:spPr>
        <p:txBody>
          <a:bodyPr/>
          <a:lstStyle/>
          <a:p>
            <a:pPr lvl="1"/>
            <a:r>
              <a:rPr lang="nl-NL" sz="2000">
                <a:sym typeface="Wingdings" panose="05000000000000000000" pitchFamily="2" charset="2"/>
              </a:rPr>
              <a:t>Start  in de herfst met oriënteren via scholenwijzer.denhaag.nl</a:t>
            </a:r>
          </a:p>
          <a:p>
            <a:pPr lvl="1"/>
            <a:r>
              <a:rPr lang="nl-NL" sz="2000">
                <a:sym typeface="Wingdings" panose="05000000000000000000" pitchFamily="2" charset="2"/>
              </a:rPr>
              <a:t>Tussen de herfst- en de kerstvakantie zijn er basisscholen die in groepsverband middelbare scholen bezoeken</a:t>
            </a:r>
          </a:p>
          <a:p>
            <a:pPr lvl="1"/>
            <a:r>
              <a:rPr lang="nl-NL" sz="2000">
                <a:sym typeface="Wingdings" panose="05000000000000000000" pitchFamily="2" charset="2"/>
              </a:rPr>
              <a:t>De oriëntatieperioden in de regio Haaglanden is dit schooljaar vastgesteld in week 2 t/m 11:  5 januari t/m 14 maart 2026</a:t>
            </a:r>
          </a:p>
          <a:p>
            <a:pPr lvl="1"/>
            <a:r>
              <a:rPr lang="nl-NL" sz="2000"/>
              <a:t>Praktijkonderwijs: kan al vanaf 1 november 2025</a:t>
            </a:r>
          </a:p>
          <a:p>
            <a:pPr lvl="1"/>
            <a:r>
              <a:rPr lang="nl-NL" sz="2000"/>
              <a:t>Ga uit van het oriëntatieformulier met het voorlopige schooladvies en scholenlijst</a:t>
            </a:r>
          </a:p>
          <a:p>
            <a:pPr lvl="1"/>
            <a:r>
              <a:rPr lang="nl-NL" sz="2000"/>
              <a:t>Breed oriënteren is verstandig</a:t>
            </a:r>
          </a:p>
          <a:p>
            <a:endParaRPr lang="nl-NL" sz="1200"/>
          </a:p>
          <a:p>
            <a:pPr marL="0" indent="0">
              <a:buNone/>
            </a:pPr>
            <a:endParaRPr lang="nl-NL"/>
          </a:p>
          <a:p>
            <a:endParaRPr lang="nl-NL"/>
          </a:p>
        </p:txBody>
      </p:sp>
    </p:spTree>
    <p:extLst>
      <p:ext uri="{BB962C8B-B14F-4D97-AF65-F5344CB8AC3E}">
        <p14:creationId xmlns:p14="http://schemas.microsoft.com/office/powerpoint/2010/main" val="148359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E49916-8FC2-41E2-B656-50812539CABD}"/>
              </a:ext>
            </a:extLst>
          </p:cNvPr>
          <p:cNvSpPr>
            <a:spLocks noGrp="1"/>
          </p:cNvSpPr>
          <p:nvPr>
            <p:ph type="title"/>
          </p:nvPr>
        </p:nvSpPr>
        <p:spPr/>
        <p:txBody>
          <a:bodyPr/>
          <a:lstStyle/>
          <a:p>
            <a:r>
              <a:rPr lang="nl-NL"/>
              <a:t>Voor het aanmelden</a:t>
            </a:r>
          </a:p>
        </p:txBody>
      </p:sp>
      <p:sp>
        <p:nvSpPr>
          <p:cNvPr id="3" name="Tijdelijke aanduiding voor inhoud 2">
            <a:extLst>
              <a:ext uri="{FF2B5EF4-FFF2-40B4-BE49-F238E27FC236}">
                <a16:creationId xmlns:a16="http://schemas.microsoft.com/office/drawing/2014/main" id="{12A6C0F5-5BE3-4243-9977-D447A4B9FF3C}"/>
              </a:ext>
            </a:extLst>
          </p:cNvPr>
          <p:cNvSpPr>
            <a:spLocks noGrp="1"/>
          </p:cNvSpPr>
          <p:nvPr>
            <p:ph sz="half" idx="1"/>
          </p:nvPr>
        </p:nvSpPr>
        <p:spPr>
          <a:xfrm>
            <a:off x="424746" y="951750"/>
            <a:ext cx="8294508" cy="3240000"/>
          </a:xfrm>
        </p:spPr>
        <p:txBody>
          <a:bodyPr/>
          <a:lstStyle/>
          <a:p>
            <a:pPr marL="0" indent="0">
              <a:buNone/>
            </a:pPr>
            <a:endParaRPr lang="nl-NL">
              <a:hlinkClick r:id="rId3"/>
            </a:endParaRPr>
          </a:p>
          <a:p>
            <a:pPr marL="0" indent="0">
              <a:buNone/>
            </a:pPr>
            <a:r>
              <a:rPr lang="nl-NL" sz="2000">
                <a:hlinkClick r:id="rId3">
                  <a:extLst>
                    <a:ext uri="{A12FA001-AC4F-418D-AE19-62706E023703}">
                      <ahyp:hlinkClr xmlns:ahyp="http://schemas.microsoft.com/office/drawing/2018/hyperlinkcolor" val="tx"/>
                    </a:ext>
                  </a:extLst>
                </a:hlinkClick>
              </a:rPr>
              <a:t>Video van advies tot aanmelden</a:t>
            </a:r>
            <a:endParaRPr lang="nl-NL" sz="2000"/>
          </a:p>
          <a:p>
            <a:pPr marL="0" indent="0">
              <a:buNone/>
            </a:pPr>
            <a:endParaRPr lang="nl-NL"/>
          </a:p>
          <a:p>
            <a:pPr marL="525463" indent="-342900"/>
            <a:r>
              <a:rPr lang="nl-NL" sz="2000"/>
              <a:t>Onderwijskundig rapport</a:t>
            </a:r>
          </a:p>
          <a:p>
            <a:pPr marL="525463" indent="-342900"/>
            <a:r>
              <a:rPr lang="nl-NL" sz="2000"/>
              <a:t>Voorlopig en definitief basisschooladvies </a:t>
            </a:r>
          </a:p>
          <a:p>
            <a:pPr marL="525463" indent="-342900"/>
            <a:r>
              <a:rPr lang="nl-NL" sz="2000"/>
              <a:t>Doorstroomtoets</a:t>
            </a:r>
          </a:p>
          <a:p>
            <a:pPr marL="525463" indent="-342900"/>
            <a:r>
              <a:rPr lang="nl-NL" sz="2000"/>
              <a:t>Zienswijze ouders op OKR (niet verplicht)</a:t>
            </a:r>
          </a:p>
          <a:p>
            <a:pPr marL="180000" lvl="1" indent="0">
              <a:buNone/>
            </a:pPr>
            <a:endParaRPr lang="nl-NL" sz="2000"/>
          </a:p>
          <a:p>
            <a:pPr marL="180000" lvl="1" indent="0">
              <a:buNone/>
            </a:pPr>
            <a:endParaRPr lang="nl-NL" sz="2000"/>
          </a:p>
          <a:p>
            <a:pPr marL="0" indent="0">
              <a:buNone/>
            </a:pPr>
            <a:endParaRPr lang="nl-NL" sz="2000"/>
          </a:p>
          <a:p>
            <a:pPr marL="180000" lvl="1" indent="0">
              <a:buNone/>
            </a:pPr>
            <a:endParaRPr lang="nl-NL" sz="2000"/>
          </a:p>
        </p:txBody>
      </p:sp>
      <p:sp>
        <p:nvSpPr>
          <p:cNvPr id="7" name="Tekstvak 6">
            <a:extLst>
              <a:ext uri="{FF2B5EF4-FFF2-40B4-BE49-F238E27FC236}">
                <a16:creationId xmlns:a16="http://schemas.microsoft.com/office/drawing/2014/main" id="{96982F42-CFF3-4644-9941-0563DD754795}"/>
              </a:ext>
            </a:extLst>
          </p:cNvPr>
          <p:cNvSpPr txBox="1"/>
          <p:nvPr/>
        </p:nvSpPr>
        <p:spPr>
          <a:xfrm rot="16200000">
            <a:off x="6830685" y="1617153"/>
            <a:ext cx="4023360" cy="246221"/>
          </a:xfrm>
          <a:prstGeom prst="rect">
            <a:avLst/>
          </a:prstGeom>
          <a:noFill/>
        </p:spPr>
        <p:txBody>
          <a:bodyPr wrap="square" rtlCol="0">
            <a:spAutoFit/>
          </a:bodyPr>
          <a:lstStyle/>
          <a:p>
            <a:r>
              <a:rPr lang="nl-NL" sz="1000" b="1">
                <a:solidFill>
                  <a:schemeClr val="bg1"/>
                </a:solidFill>
              </a:rPr>
              <a:t>© Fleur Beemster</a:t>
            </a:r>
          </a:p>
        </p:txBody>
      </p:sp>
    </p:spTree>
    <p:extLst>
      <p:ext uri="{BB962C8B-B14F-4D97-AF65-F5344CB8AC3E}">
        <p14:creationId xmlns:p14="http://schemas.microsoft.com/office/powerpoint/2010/main" val="2391822445"/>
      </p:ext>
    </p:extLst>
  </p:cSld>
  <p:clrMapOvr>
    <a:masterClrMapping/>
  </p:clrMapOvr>
</p:sld>
</file>

<file path=ppt/theme/theme1.xml><?xml version="1.0" encoding="utf-8"?>
<a:theme xmlns:a="http://schemas.openxmlformats.org/drawingml/2006/main" name="BOVO_Haaglanden_L_presentatie_v2">
  <a:themeElements>
    <a:clrScheme name="BOVO_Kleuren">
      <a:dk1>
        <a:srgbClr val="231F20"/>
      </a:dk1>
      <a:lt1>
        <a:srgbClr val="FFFFFF"/>
      </a:lt1>
      <a:dk2>
        <a:srgbClr val="6F58A2"/>
      </a:dk2>
      <a:lt2>
        <a:srgbClr val="D9D9D9"/>
      </a:lt2>
      <a:accent1>
        <a:srgbClr val="3FBBCE"/>
      </a:accent1>
      <a:accent2>
        <a:srgbClr val="A04998"/>
      </a:accent2>
      <a:accent3>
        <a:srgbClr val="6D6E70"/>
      </a:accent3>
      <a:accent4>
        <a:srgbClr val="E7CF00"/>
      </a:accent4>
      <a:accent5>
        <a:srgbClr val="7FB900"/>
      </a:accent5>
      <a:accent6>
        <a:srgbClr val="E70006"/>
      </a:accent6>
      <a:hlink>
        <a:srgbClr val="000000"/>
      </a:hlink>
      <a:folHlink>
        <a:srgbClr val="000000"/>
      </a:folHlink>
    </a:clrScheme>
    <a:fontScheme name="BOVO_Fonts">
      <a:majorFont>
        <a:latin typeface="Roboto Slab"/>
        <a:ea typeface=""/>
        <a:cs typeface=""/>
      </a:majorFont>
      <a:minorFont>
        <a:latin typeface="Source Sans Pro"/>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VO_Haaglanden_presentatie_v1" id="{9419E3EA-2969-E848-A802-7D3EA5E124D7}" vid="{C631B623-9018-C74D-9F0B-74F95241D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6C902145D1FE44937447E743A44845" ma:contentTypeVersion="16" ma:contentTypeDescription="Een nieuw document maken." ma:contentTypeScope="" ma:versionID="f78ac4bd6a6a8323e7d23c59bbd16bf3">
  <xsd:schema xmlns:xsd="http://www.w3.org/2001/XMLSchema" xmlns:xs="http://www.w3.org/2001/XMLSchema" xmlns:p="http://schemas.microsoft.com/office/2006/metadata/properties" xmlns:ns2="ea875449-b3e1-4bd1-a46c-5e140b029b32" xmlns:ns3="e1d73ead-ae6f-4ad5-9448-fbb01051cd07" targetNamespace="http://schemas.microsoft.com/office/2006/metadata/properties" ma:root="true" ma:fieldsID="cdd3fbcf39efde117b9f80e1e6a63a08" ns2:_="" ns3:_="">
    <xsd:import namespace="ea875449-b3e1-4bd1-a46c-5e140b029b32"/>
    <xsd:import namespace="e1d73ead-ae6f-4ad5-9448-fbb01051cd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75449-b3e1-4bd1-a46c-5e140b029b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646ea7b-c906-43e0-ae5b-79f5bd474eb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d73ead-ae6f-4ad5-9448-fbb01051cd0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3DDD39D-43E7-4A88-B796-B1C6023EC858}" ma:internalName="TaxCatchAll" ma:showField="CatchAllData" ma:web="{244eb365-aaac-49db-a674-378dc2d092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875449-b3e1-4bd1-a46c-5e140b029b32">
      <Terms xmlns="http://schemas.microsoft.com/office/infopath/2007/PartnerControls"/>
    </lcf76f155ced4ddcb4097134ff3c332f>
    <TaxCatchAll xmlns="e1d73ead-ae6f-4ad5-9448-fbb01051cd07"/>
  </documentManagement>
</p:properties>
</file>

<file path=customXml/itemProps1.xml><?xml version="1.0" encoding="utf-8"?>
<ds:datastoreItem xmlns:ds="http://schemas.openxmlformats.org/officeDocument/2006/customXml" ds:itemID="{E5C61198-D13A-4995-B82B-92099AB2EE91}">
  <ds:schemaRefs>
    <ds:schemaRef ds:uri="http://schemas.microsoft.com/sharepoint/v3/contenttype/forms"/>
  </ds:schemaRefs>
</ds:datastoreItem>
</file>

<file path=customXml/itemProps2.xml><?xml version="1.0" encoding="utf-8"?>
<ds:datastoreItem xmlns:ds="http://schemas.openxmlformats.org/officeDocument/2006/customXml" ds:itemID="{9123B978-608A-4A3C-AA81-0065624ECD00}">
  <ds:schemaRefs>
    <ds:schemaRef ds:uri="e1d73ead-ae6f-4ad5-9448-fbb01051cd07"/>
    <ds:schemaRef ds:uri="ea875449-b3e1-4bd1-a46c-5e140b029b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9F07F8-CB77-4201-818B-56074B199B0F}">
  <ds:schemaRefs>
    <ds:schemaRef ds:uri="e1d73ead-ae6f-4ad5-9448-fbb01051cd07"/>
    <ds:schemaRef ds:uri="ea875449-b3e1-4bd1-a46c-5e140b029b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BOVO_Haaglanden_L_presentatie_v2</Template>
  <Application>Microsoft Office PowerPoint</Application>
  <PresentationFormat>Diavoorstelling (16:9)</PresentationFormat>
  <Slides>15</Slides>
  <Notes>12</Notes>
  <HiddenSlides>0</HiddenSlides>
  <ScaleCrop>false</ScaleCrop>
  <HeadingPairs>
    <vt:vector size="4" baseType="variant">
      <vt:variant>
        <vt:lpstr>Thema</vt:lpstr>
      </vt:variant>
      <vt:variant>
        <vt:i4>2</vt:i4>
      </vt:variant>
      <vt:variant>
        <vt:lpstr>Diatitels</vt:lpstr>
      </vt:variant>
      <vt:variant>
        <vt:i4>15</vt:i4>
      </vt:variant>
    </vt:vector>
  </HeadingPairs>
  <TitlesOfParts>
    <vt:vector size="17" baseType="lpstr">
      <vt:lpstr>BOVO_Haaglanden_L_presentatie_v2</vt:lpstr>
      <vt:lpstr>Office Theme</vt:lpstr>
      <vt:lpstr>Van de basisschool naar de middelbare school</vt:lpstr>
      <vt:lpstr>Belangrijk in groep 8</vt:lpstr>
      <vt:lpstr>Aanmeldprocedure PO - VO</vt:lpstr>
      <vt:lpstr>PowerPoint-presentatie</vt:lpstr>
      <vt:lpstr>Digitaal ouderportaal POVO OT</vt:lpstr>
      <vt:lpstr>Ouderrol kiezen</vt:lpstr>
      <vt:lpstr>Gegevens controleren</vt:lpstr>
      <vt:lpstr>Oriëntatie op middelbare scholen</vt:lpstr>
      <vt:lpstr>Voor het aanmelden</vt:lpstr>
      <vt:lpstr>Passend onderwijs</vt:lpstr>
      <vt:lpstr>Aanmelden</vt:lpstr>
      <vt:lpstr>Toelaten</vt:lpstr>
      <vt:lpstr>Restperiode</vt:lpstr>
      <vt:lpstr>Meer informatie voor ouders</vt:lpstr>
      <vt:lpstr>PowerPoint-presentatie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basisschool naar voortgezet onderwijs</dc:title>
  <dc:subject/>
  <dc:creator/>
  <dc:description/>
  <cp:revision>58</cp:revision>
  <dcterms:created xsi:type="dcterms:W3CDTF">2019-09-20T09:13:21Z</dcterms:created>
  <dcterms:modified xsi:type="dcterms:W3CDTF">2025-10-01T09:47:19Z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0x010100616C902145D1FE44937447E743A44845</vt:lpwstr>
  </property>
  <property fmtid="{D5CDD505-2E9C-101B-9397-08002B2CF9AE}" pid="3" name="Order">
    <vt:r8>80600</vt:r8>
  </property>
  <property fmtid="{D5CDD505-2E9C-101B-9397-08002B2CF9AE}" pid="4" name="_ExtendedDescription">
    <vt:lpwstr/>
  </property>
  <property fmtid="{D5CDD505-2E9C-101B-9397-08002B2CF9AE}" pid="5" name="MediaServiceImageTags">
    <vt:lpwstr/>
  </property>
</Properties>
</file>